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Lst>
  <p:sldSz cy="5143500" cx="9144000"/>
  <p:notesSz cx="6858000" cy="9144000"/>
  <p:embeddedFontLst>
    <p:embeddedFont>
      <p:font typeface="Questrial"/>
      <p:regular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32" Type="http://schemas.openxmlformats.org/officeDocument/2006/relationships/slide" Target="slides/slide28.xml"/><Relationship Id="rId76" Type="http://schemas.openxmlformats.org/officeDocument/2006/relationships/font" Target="fonts/Questrial-regular.fntdata"/><Relationship Id="rId35" Type="http://schemas.openxmlformats.org/officeDocument/2006/relationships/slide" Target="slides/slide31.xml"/><Relationship Id="rId34" Type="http://schemas.openxmlformats.org/officeDocument/2006/relationships/slide" Target="slides/slide30.xml"/><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33617af814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g33617af814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lt1"/>
                </a:solidFill>
                <a:latin typeface="Calibri"/>
                <a:ea typeface="Calibri"/>
                <a:cs typeface="Calibri"/>
                <a:sym typeface="Calibri"/>
              </a:rPr>
              <a:t>Welcome to this series! In the next several videos, we introduce database concepts.</a:t>
            </a:r>
            <a:endParaRPr b="0" i="0" sz="1200" u="none" cap="none" strike="noStrike">
              <a:solidFill>
                <a:schemeClr val="lt1"/>
              </a:solidFill>
              <a:latin typeface="Calibri"/>
              <a:ea typeface="Calibri"/>
              <a:cs typeface="Calibri"/>
              <a:sym typeface="Calibri"/>
            </a:endParaRPr>
          </a:p>
        </p:txBody>
      </p:sp>
      <p:sp>
        <p:nvSpPr>
          <p:cNvPr id="114" name="Google Shape;114;g33617af814_1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lt1"/>
                </a:solidFill>
                <a:latin typeface="Calibri"/>
                <a:ea typeface="Calibri"/>
                <a:cs typeface="Calibri"/>
                <a:sym typeface="Calibri"/>
              </a:rPr>
              <a:t>‹#›</a:t>
            </a:fld>
            <a:endParaRPr b="0" i="0" sz="1200" u="none" cap="none" strike="noStrike">
              <a:solidFill>
                <a:schemeClr val="lt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33617af814_1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33617af814_1_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5" name="Google Shape;125;g33617af814_1_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33617af814_1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33617af814_1_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During part one of this three-part series, we introduce the topic of Database Systems.</a:t>
            </a:r>
            <a:endParaRPr b="0" i="0" sz="1200" u="none" cap="none" strike="noStrike">
              <a:solidFill>
                <a:schemeClr val="dk1"/>
              </a:solidFill>
              <a:latin typeface="Calibri"/>
              <a:ea typeface="Calibri"/>
              <a:cs typeface="Calibri"/>
              <a:sym typeface="Calibri"/>
            </a:endParaRPr>
          </a:p>
        </p:txBody>
      </p:sp>
      <p:sp>
        <p:nvSpPr>
          <p:cNvPr id="134" name="Google Shape;134;g33617af814_1_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33617af814_1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33617af814_1_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Please take a moment to read the learning objectives.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42" name="Google Shape;142;g33617af814_1_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33617af814_0_10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g33617af814_0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3411ac6af7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3411ac6af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33617af814_1_4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33617af814_1_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33617af814_1_5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3617af814_1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33617af814_1_6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3617af814_1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33617af814_1_7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33617af814_1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33617af814_1_8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3617af814_1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33617af814_1_8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33617af814_1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33617af814_1_9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33617af814_1_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33617af814_1_10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33617af814_1_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33617af814_1_10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33617af814_1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g33617af814_1_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g33617af814_1_1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Traditionally, data was organized in file formats. DBMS was a new concept then, and all the research was done to make it overcome the deficiencies in traditional style of data management. A modern DBMS has the following characteristics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Real-world entity</a:t>
            </a:r>
            <a:r>
              <a:rPr b="0" i="0" lang="en" sz="1200" u="none" cap="none" strike="noStrike">
                <a:solidFill>
                  <a:schemeClr val="dk1"/>
                </a:solidFill>
                <a:latin typeface="Calibri"/>
                <a:ea typeface="Calibri"/>
                <a:cs typeface="Calibri"/>
                <a:sym typeface="Calibri"/>
              </a:rPr>
              <a:t> − A modern DBMS is more realistic and uses real-world entities to design its architecture. It uses the behavior and attributes too. For example, a school database may use students as an entity and their age as an attribute.</a:t>
            </a:r>
            <a:endParaRPr/>
          </a:p>
          <a:p>
            <a:pPr indent="0" lvl="1" marL="457200" marR="0" rtl="0" algn="l">
              <a:spcBef>
                <a:spcPts val="0"/>
              </a:spcBef>
              <a:spcAft>
                <a:spcPts val="0"/>
              </a:spcAft>
              <a:buNone/>
            </a:pPr>
            <a:r>
              <a:rPr b="1" i="0" lang="en" sz="1200" u="none" cap="none" strike="noStrike">
                <a:solidFill>
                  <a:schemeClr val="dk1"/>
                </a:solidFill>
                <a:latin typeface="Calibri"/>
                <a:ea typeface="Calibri"/>
                <a:cs typeface="Calibri"/>
                <a:sym typeface="Calibri"/>
              </a:rPr>
              <a:t>Relation-based tables</a:t>
            </a:r>
            <a:r>
              <a:rPr b="0" i="0" lang="en" sz="1200" u="none" cap="none" strike="noStrike">
                <a:solidFill>
                  <a:schemeClr val="dk1"/>
                </a:solidFill>
                <a:latin typeface="Calibri"/>
                <a:ea typeface="Calibri"/>
                <a:cs typeface="Calibri"/>
                <a:sym typeface="Calibri"/>
              </a:rPr>
              <a:t> − DBMS allows entities and relations among them to form tables. A user can understand the architecture of a database just by looking at the table names.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Isolation of data and application</a:t>
            </a:r>
            <a:r>
              <a:rPr b="0" i="0" lang="en" sz="1200" u="none" cap="none" strike="noStrike">
                <a:solidFill>
                  <a:schemeClr val="dk1"/>
                </a:solidFill>
                <a:latin typeface="Calibri"/>
                <a:ea typeface="Calibri"/>
                <a:cs typeface="Calibri"/>
                <a:sym typeface="Calibri"/>
              </a:rPr>
              <a:t> − A database system is entirely different than its data. A database is an active entity, whereas data is said to be passive, on which the database works and organizes. DBMS also stores metadata, which is data about data, to ease its own process.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Less redundancy</a:t>
            </a:r>
            <a:r>
              <a:rPr b="0" i="0" lang="en" sz="1200" u="none" cap="none" strike="noStrike">
                <a:solidFill>
                  <a:schemeClr val="dk1"/>
                </a:solidFill>
                <a:latin typeface="Calibri"/>
                <a:ea typeface="Calibri"/>
                <a:cs typeface="Calibri"/>
                <a:sym typeface="Calibri"/>
              </a:rPr>
              <a:t> − DBMS follows the rules of normalization, which splits a relation when any of its attributes is having redundancy in values. Normalization is a mathematically rich and scientific process that reduces data redundancy.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36" name="Google Shape;236;g33617af814_1_1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3411ac6af7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g3411ac6af7_0_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Traditionally, data was organized in file formats. DBMS was a new concept then, and all the research was done to make it overcome the deficiencies in traditional style of data management. A modern DBMS has the following characteristics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Real-world entity</a:t>
            </a:r>
            <a:r>
              <a:rPr b="0" i="0" lang="en" sz="1200" u="none" cap="none" strike="noStrike">
                <a:solidFill>
                  <a:schemeClr val="dk1"/>
                </a:solidFill>
                <a:latin typeface="Calibri"/>
                <a:ea typeface="Calibri"/>
                <a:cs typeface="Calibri"/>
                <a:sym typeface="Calibri"/>
              </a:rPr>
              <a:t> − A modern DBMS is more realistic and uses real-world entities to design its architecture. It uses the behavior and attributes too. For example, a school database may use students as an entity and their age as an attribute.</a:t>
            </a:r>
            <a:endParaRPr/>
          </a:p>
          <a:p>
            <a:pPr indent="0" lvl="1" marL="457200" marR="0" rtl="0" algn="l">
              <a:spcBef>
                <a:spcPts val="0"/>
              </a:spcBef>
              <a:spcAft>
                <a:spcPts val="0"/>
              </a:spcAft>
              <a:buNone/>
            </a:pPr>
            <a:r>
              <a:rPr b="1" i="0" lang="en" sz="1200" u="none" cap="none" strike="noStrike">
                <a:solidFill>
                  <a:schemeClr val="dk1"/>
                </a:solidFill>
                <a:latin typeface="Calibri"/>
                <a:ea typeface="Calibri"/>
                <a:cs typeface="Calibri"/>
                <a:sym typeface="Calibri"/>
              </a:rPr>
              <a:t>Relation-based tables</a:t>
            </a:r>
            <a:r>
              <a:rPr b="0" i="0" lang="en" sz="1200" u="none" cap="none" strike="noStrike">
                <a:solidFill>
                  <a:schemeClr val="dk1"/>
                </a:solidFill>
                <a:latin typeface="Calibri"/>
                <a:ea typeface="Calibri"/>
                <a:cs typeface="Calibri"/>
                <a:sym typeface="Calibri"/>
              </a:rPr>
              <a:t> − DBMS allows entities and relations among them to form tables. A user can understand the architecture of a database just by looking at the table names.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Isolation of data and application</a:t>
            </a:r>
            <a:r>
              <a:rPr b="0" i="0" lang="en" sz="1200" u="none" cap="none" strike="noStrike">
                <a:solidFill>
                  <a:schemeClr val="dk1"/>
                </a:solidFill>
                <a:latin typeface="Calibri"/>
                <a:ea typeface="Calibri"/>
                <a:cs typeface="Calibri"/>
                <a:sym typeface="Calibri"/>
              </a:rPr>
              <a:t> − A database system is entirely different than its data. A database is an active entity, whereas data is said to be passive, on which the database works and organizes. DBMS also stores metadata, which is data about data, to ease its own process.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Less redundancy</a:t>
            </a:r>
            <a:r>
              <a:rPr b="0" i="0" lang="en" sz="1200" u="none" cap="none" strike="noStrike">
                <a:solidFill>
                  <a:schemeClr val="dk1"/>
                </a:solidFill>
                <a:latin typeface="Calibri"/>
                <a:ea typeface="Calibri"/>
                <a:cs typeface="Calibri"/>
                <a:sym typeface="Calibri"/>
              </a:rPr>
              <a:t> − DBMS follows the rules of normalization, which splits a relation when any of its attributes is having redundancy in values. Normalization is a mathematically rich and scientific process that reduces data redundancy.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44" name="Google Shape;244;g3411ac6af7_0_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g33617af814_1_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g33617af814_1_1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Consistency</a:t>
            </a:r>
            <a:r>
              <a:rPr b="0" i="0" lang="en" sz="1200" u="none" cap="none" strike="noStrike">
                <a:solidFill>
                  <a:schemeClr val="dk1"/>
                </a:solidFill>
                <a:latin typeface="Calibri"/>
                <a:ea typeface="Calibri"/>
                <a:cs typeface="Calibri"/>
                <a:sym typeface="Calibri"/>
              </a:rPr>
              <a:t> − Consistency is a state where every relation in a database remains consistent. There exist methods and techniques, which can detect attempt of leaving database in inconsistent state. A DBMS can provide greater consistency as compared to earlier forms of data storing applications like file-processing systems.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Query Language</a:t>
            </a:r>
            <a:r>
              <a:rPr b="0" i="0" lang="en" sz="1200" u="none" cap="none" strike="noStrike">
                <a:solidFill>
                  <a:schemeClr val="dk1"/>
                </a:solidFill>
                <a:latin typeface="Calibri"/>
                <a:ea typeface="Calibri"/>
                <a:cs typeface="Calibri"/>
                <a:sym typeface="Calibri"/>
              </a:rPr>
              <a:t> − DBMS is equipped with query language, which makes it more efficient to retrieve and manipulate data. A user can apply as many and as different filtering options as required to retrieve a set of data. Traditionally it was not possible where file-processing system was used.</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52" name="Google Shape;252;g33617af814_1_1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33617af814_1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33617af814_1_1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ACI</a:t>
            </a:r>
            <a:r>
              <a:rPr b="1" lang="en" sz="1200">
                <a:solidFill>
                  <a:schemeClr val="dk1"/>
                </a:solidFill>
                <a:latin typeface="Calibri"/>
                <a:ea typeface="Calibri"/>
                <a:cs typeface="Calibri"/>
                <a:sym typeface="Calibri"/>
              </a:rPr>
              <a:t>d </a:t>
            </a:r>
            <a:r>
              <a:rPr b="1" i="0" lang="en" sz="1200" u="none" cap="none" strike="noStrike">
                <a:solidFill>
                  <a:schemeClr val="dk1"/>
                </a:solidFill>
                <a:latin typeface="Calibri"/>
                <a:ea typeface="Calibri"/>
                <a:cs typeface="Calibri"/>
                <a:sym typeface="Calibri"/>
              </a:rPr>
              <a:t>Properties</a:t>
            </a:r>
            <a:r>
              <a:rPr b="0" i="0" lang="en" sz="1200" u="none" cap="none" strike="noStrike">
                <a:solidFill>
                  <a:schemeClr val="dk1"/>
                </a:solidFill>
                <a:latin typeface="Calibri"/>
                <a:ea typeface="Calibri"/>
                <a:cs typeface="Calibri"/>
                <a:sym typeface="Calibri"/>
              </a:rPr>
              <a:t> − DBMS follows the concepts of </a:t>
            </a:r>
            <a:r>
              <a:rPr b="1" i="0" lang="en" sz="1200" u="none" cap="none" strike="noStrike">
                <a:solidFill>
                  <a:schemeClr val="dk1"/>
                </a:solidFill>
                <a:latin typeface="Calibri"/>
                <a:ea typeface="Calibri"/>
                <a:cs typeface="Calibri"/>
                <a:sym typeface="Calibri"/>
              </a:rPr>
              <a:t>A</a:t>
            </a:r>
            <a:r>
              <a:rPr b="0" i="0" lang="en" sz="1200" u="none" cap="none" strike="noStrike">
                <a:solidFill>
                  <a:schemeClr val="dk1"/>
                </a:solidFill>
                <a:latin typeface="Calibri"/>
                <a:ea typeface="Calibri"/>
                <a:cs typeface="Calibri"/>
                <a:sym typeface="Calibri"/>
              </a:rPr>
              <a:t>tomicity, </a:t>
            </a:r>
            <a:r>
              <a:rPr b="1" i="0" lang="en" sz="1200" u="none" cap="none" strike="noStrike">
                <a:solidFill>
                  <a:schemeClr val="dk1"/>
                </a:solidFill>
                <a:latin typeface="Calibri"/>
                <a:ea typeface="Calibri"/>
                <a:cs typeface="Calibri"/>
                <a:sym typeface="Calibri"/>
              </a:rPr>
              <a:t>C</a:t>
            </a:r>
            <a:r>
              <a:rPr b="0" i="0" lang="en" sz="1200" u="none" cap="none" strike="noStrike">
                <a:solidFill>
                  <a:schemeClr val="dk1"/>
                </a:solidFill>
                <a:latin typeface="Calibri"/>
                <a:ea typeface="Calibri"/>
                <a:cs typeface="Calibri"/>
                <a:sym typeface="Calibri"/>
              </a:rPr>
              <a:t>onsistency, </a:t>
            </a:r>
            <a:r>
              <a:rPr b="1" i="0" lang="en" sz="1200" u="none" cap="none" strike="noStrike">
                <a:solidFill>
                  <a:schemeClr val="dk1"/>
                </a:solidFill>
                <a:latin typeface="Calibri"/>
                <a:ea typeface="Calibri"/>
                <a:cs typeface="Calibri"/>
                <a:sym typeface="Calibri"/>
              </a:rPr>
              <a:t>I</a:t>
            </a:r>
            <a:r>
              <a:rPr b="0" i="0" lang="en" sz="1200" u="none" cap="none" strike="noStrike">
                <a:solidFill>
                  <a:schemeClr val="dk1"/>
                </a:solidFill>
                <a:latin typeface="Calibri"/>
                <a:ea typeface="Calibri"/>
                <a:cs typeface="Calibri"/>
                <a:sym typeface="Calibri"/>
              </a:rPr>
              <a:t>solation, and </a:t>
            </a:r>
            <a:r>
              <a:rPr b="1" i="0" lang="en" sz="1200" u="none" cap="none" strike="noStrike">
                <a:solidFill>
                  <a:schemeClr val="dk1"/>
                </a:solidFill>
                <a:latin typeface="Calibri"/>
                <a:ea typeface="Calibri"/>
                <a:cs typeface="Calibri"/>
                <a:sym typeface="Calibri"/>
              </a:rPr>
              <a:t>D</a:t>
            </a:r>
            <a:r>
              <a:rPr b="0" i="0" lang="en" sz="1200" u="none" cap="none" strike="noStrike">
                <a:solidFill>
                  <a:schemeClr val="dk1"/>
                </a:solidFill>
                <a:latin typeface="Calibri"/>
                <a:ea typeface="Calibri"/>
                <a:cs typeface="Calibri"/>
                <a:sym typeface="Calibri"/>
              </a:rPr>
              <a:t>urability (normally shortened as ACID). These concepts are applied on transactions, which manipulate data in a database. ACI</a:t>
            </a:r>
            <a:r>
              <a:rPr lang="en" sz="1200">
                <a:solidFill>
                  <a:schemeClr val="dk1"/>
                </a:solidFill>
                <a:latin typeface="Calibri"/>
                <a:ea typeface="Calibri"/>
                <a:cs typeface="Calibri"/>
                <a:sym typeface="Calibri"/>
              </a:rPr>
              <a:t>d </a:t>
            </a:r>
            <a:r>
              <a:rPr b="0" i="0" lang="en" sz="1200" u="none" cap="none" strike="noStrike">
                <a:solidFill>
                  <a:schemeClr val="dk1"/>
                </a:solidFill>
                <a:latin typeface="Calibri"/>
                <a:ea typeface="Calibri"/>
                <a:cs typeface="Calibri"/>
                <a:sym typeface="Calibri"/>
              </a:rPr>
              <a:t>properties help the database stay healthy in multi-transactional environments and in case of failure.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1" name="Google Shape;261;g33617af814_1_1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g33617af814_1_1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33617af814_1_1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Multiuser and Concurrent Access</a:t>
            </a:r>
            <a:r>
              <a:rPr b="0" i="0" lang="en" sz="1200" u="none" cap="none" strike="noStrike">
                <a:solidFill>
                  <a:schemeClr val="dk1"/>
                </a:solidFill>
                <a:latin typeface="Calibri"/>
                <a:ea typeface="Calibri"/>
                <a:cs typeface="Calibri"/>
                <a:sym typeface="Calibri"/>
              </a:rPr>
              <a:t> − DBMS supports multi-user environment and allows them to access and manipulate data in parallel. Though there are restrictions on transactions when users attempt to handle the same data item, but users are always unaware of them.</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Multiple views</a:t>
            </a:r>
            <a:r>
              <a:rPr b="0" i="0" lang="en" sz="1200" u="none" cap="none" strike="noStrike">
                <a:solidFill>
                  <a:schemeClr val="dk1"/>
                </a:solidFill>
                <a:latin typeface="Calibri"/>
                <a:ea typeface="Calibri"/>
                <a:cs typeface="Calibri"/>
                <a:sym typeface="Calibri"/>
              </a:rPr>
              <a:t> − DBMS offers multiple views for different users. A user who is in the Sales department will have a different view of database than a person working in the Production department. This feature enables the users to have a concentrate view of the database according to their requirements.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9" name="Google Shape;269;g33617af814_1_1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33617af814_1_1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g33617af814_1_1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0" lang="en" sz="1200" u="none" cap="none" strike="noStrike">
                <a:solidFill>
                  <a:schemeClr val="dk1"/>
                </a:solidFill>
                <a:latin typeface="Calibri"/>
                <a:ea typeface="Calibri"/>
                <a:cs typeface="Calibri"/>
                <a:sym typeface="Calibri"/>
              </a:rPr>
              <a:t>Security</a:t>
            </a:r>
            <a:r>
              <a:rPr b="0" i="0" lang="en" sz="1200" u="none" cap="none" strike="noStrike">
                <a:solidFill>
                  <a:schemeClr val="dk1"/>
                </a:solidFill>
                <a:latin typeface="Calibri"/>
                <a:ea typeface="Calibri"/>
                <a:cs typeface="Calibri"/>
                <a:sym typeface="Calibri"/>
              </a:rPr>
              <a:t> − Features like multiple views offer security to some extent where users are unable to access data of other users and departments. DBMS offers methods to impose constraints while entering data into the database and retrieving the same at a later stage. DBMS offers many different levels of security features, which enables multiple users to have different views with different features. For example, a user in the Sales department cannot see the data that belongs to the Purchase department. Additionally, it can also be managed how much data of the Sales department should be displayed to the user. Since a DBMS is not saved on the disk as traditional file systems, it is very hard for miscreants to break the code.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77" name="Google Shape;277;g33617af814_1_1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33617af814_1_15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3617af814_1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33617af814_1_15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33617af814_1_1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33617af814_1_1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33617af814_1_1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g33617af814_1_1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33617af814_1_1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typical DBMS has users with different rights and permissions who use it for different purposes. Some users retrieve data and some back it up. The users of a DBMS can be broadly categorized as follows </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Administrators</a:t>
            </a:r>
            <a:r>
              <a:rPr b="0" i="0" lang="en" sz="1200" u="none" cap="none" strike="noStrike">
                <a:solidFill>
                  <a:schemeClr val="dk1"/>
                </a:solidFill>
                <a:latin typeface="Calibri"/>
                <a:ea typeface="Calibri"/>
                <a:cs typeface="Calibri"/>
                <a:sym typeface="Calibri"/>
              </a:rPr>
              <a:t> − Administrators maintain the DBMS and are responsible for administrating the database. They are responsible to look after its usage and by whom it should be used. They create access profiles for users and apply limitations to maintain isolation and force security. Administrators also look after DBMS resources like system license, required tools, and other software and hardware related maintenance.</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Designers</a:t>
            </a:r>
            <a:r>
              <a:rPr b="0" i="0" lang="en" sz="1200" u="none" cap="none" strike="noStrike">
                <a:solidFill>
                  <a:schemeClr val="dk1"/>
                </a:solidFill>
                <a:latin typeface="Calibri"/>
                <a:ea typeface="Calibri"/>
                <a:cs typeface="Calibri"/>
                <a:sym typeface="Calibri"/>
              </a:rPr>
              <a:t> − Designers are the group of people who actually work on the designing part of the database. They keep a close watch on what data should be kept and in what format. They identify and design the whole set of entities, relations, constraints, and views.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End Users</a:t>
            </a:r>
            <a:r>
              <a:rPr b="0" i="0" lang="en" sz="1200" u="none" cap="none" strike="noStrike">
                <a:solidFill>
                  <a:schemeClr val="dk1"/>
                </a:solidFill>
                <a:latin typeface="Calibri"/>
                <a:ea typeface="Calibri"/>
                <a:cs typeface="Calibri"/>
                <a:sym typeface="Calibri"/>
              </a:rPr>
              <a:t> − End users are those who actually reap the benefits of having a DBMS. End users can range from simple viewers who pay attention to the logs or market rates to sophisticated users such as business analysts.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07" name="Google Shape;307;g33617af814_1_17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33617af814_1_1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33617af814_1_1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3-tier architecture separates its tiers from each other based on the complexity of the users and how they use the data present in the database. It is the most widely used architecture to design a DBMS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16" name="Google Shape;316;g33617af814_1_1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g33617af814_1_1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3617af814_1_1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Database (Data) Tier</a:t>
            </a:r>
            <a:r>
              <a:rPr b="0" i="0" lang="en" sz="1200" u="none" cap="none" strike="noStrike">
                <a:solidFill>
                  <a:schemeClr val="dk1"/>
                </a:solidFill>
                <a:latin typeface="Calibri"/>
                <a:ea typeface="Calibri"/>
                <a:cs typeface="Calibri"/>
                <a:sym typeface="Calibri"/>
              </a:rPr>
              <a:t> − At this tier, the database resides along with its query processing languages. We also have the relations that define the data and their constraints at this level.</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Application (Middle) Tier</a:t>
            </a:r>
            <a:r>
              <a:rPr b="0" i="0" lang="en" sz="1200" u="none" cap="none" strike="noStrike">
                <a:solidFill>
                  <a:schemeClr val="dk1"/>
                </a:solidFill>
                <a:latin typeface="Calibri"/>
                <a:ea typeface="Calibri"/>
                <a:cs typeface="Calibri"/>
                <a:sym typeface="Calibri"/>
              </a:rPr>
              <a:t> − At this tier reside the application server and the programs that access the database. For a user, this application tier presents an abstracted view of the database. End-users are unaware of any existence of the database beyond the application. At the other end, the database tier is not aware of any other user beyond the application tier. Hence, the application layer sits in the middle and acts as a mediator between the end-user and the database.</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User (Presentation) Tier</a:t>
            </a:r>
            <a:r>
              <a:rPr b="0" i="0" lang="en" sz="1200" u="none" cap="none" strike="noStrike">
                <a:solidFill>
                  <a:schemeClr val="dk1"/>
                </a:solidFill>
                <a:latin typeface="Calibri"/>
                <a:ea typeface="Calibri"/>
                <a:cs typeface="Calibri"/>
                <a:sym typeface="Calibri"/>
              </a:rPr>
              <a:t> − End-users operate on this tier and they know nothing about any existence of the database beyond this layer. At this layer, multiple views of the database can be provided by the application. All views are generated by applications that reside in the application tier.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24" name="Google Shape;324;g33617af814_1_18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g33617af814_1_1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g33617af814_1_1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Database (Data) Tier</a:t>
            </a:r>
            <a:r>
              <a:rPr b="0" i="0" lang="en" sz="1200" u="none" cap="none" strike="noStrike">
                <a:solidFill>
                  <a:schemeClr val="dk1"/>
                </a:solidFill>
                <a:latin typeface="Calibri"/>
                <a:ea typeface="Calibri"/>
                <a:cs typeface="Calibri"/>
                <a:sym typeface="Calibri"/>
              </a:rPr>
              <a:t> − At this tier, the database resides along with its query processing languages. We also have the relations that define the data and their constraints at this level.</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Application (Middle) Tier</a:t>
            </a:r>
            <a:r>
              <a:rPr b="0" i="0" lang="en" sz="1200" u="none" cap="none" strike="noStrike">
                <a:solidFill>
                  <a:schemeClr val="dk1"/>
                </a:solidFill>
                <a:latin typeface="Calibri"/>
                <a:ea typeface="Calibri"/>
                <a:cs typeface="Calibri"/>
                <a:sym typeface="Calibri"/>
              </a:rPr>
              <a:t> − At this tier reside the application server and the programs that access the database. For a user, this application tier presents an abstracted view of the database. End-users are unaware of any existence of the database beyond the application. At the other end, the database tier is not aware of any other user beyond the application tier. Hence, the application layer sits in the middle and acts as a mediator between the end-user and the database.</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User (Presentation) Tier</a:t>
            </a:r>
            <a:r>
              <a:rPr b="0" i="0" lang="en" sz="1200" u="none" cap="none" strike="noStrike">
                <a:solidFill>
                  <a:schemeClr val="dk1"/>
                </a:solidFill>
                <a:latin typeface="Calibri"/>
                <a:ea typeface="Calibri"/>
                <a:cs typeface="Calibri"/>
                <a:sym typeface="Calibri"/>
              </a:rPr>
              <a:t> − End-users operate on this tier and they know nothing about any existence of the database beyond this layer. At this layer, multiple views of the database can be provided by the application. All views are generated by applications that reside in the application tier.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32" name="Google Shape;332;g33617af814_1_19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33617af814_1_20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g33617af814_1_2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33617af814_1_20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g33617af814_1_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33617af814_1_2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g33617af814_1_2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54" name="Google Shape;354;g33617af814_1_2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33617af814_1_2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g33617af814_1_2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Data models define how the logical structure of a database is modeled. Data Models are fundamental entities to introduce abstraction in a DBMS. Data models define how data is connected to each other and how they are processed and stored inside the system.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62" name="Google Shape;362;g33617af814_1_2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Google Shape;368;g33617af814_1_2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g33617af814_1_2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rgbClr val="000000"/>
                </a:solidFill>
                <a:latin typeface="Questrial"/>
                <a:ea typeface="Questrial"/>
                <a:cs typeface="Questrial"/>
                <a:sym typeface="Questrial"/>
              </a:rPr>
              <a:t>Entity-Relationship (ER) Model </a:t>
            </a:r>
            <a:r>
              <a:rPr b="0" i="0" lang="en" sz="1200" u="none" cap="none" strike="noStrike">
                <a:solidFill>
                  <a:srgbClr val="000000"/>
                </a:solidFill>
                <a:latin typeface="Questrial"/>
                <a:ea typeface="Questrial"/>
                <a:cs typeface="Questrial"/>
                <a:sym typeface="Questrial"/>
              </a:rPr>
              <a:t>is based on the notion of real-world entities and relationships among them. While formulating real-world scenario into the database model, the ER Model creates entity set, relationship set, general attributes and constraints.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70" name="Google Shape;370;g33617af814_1_2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33617af814_1_23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g33617af814_1_2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g33617af814_1_2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g33617af814_1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Data models define how the logical structure of a database is modeled. Data Models are fundamental entities to introduce abstraction in a DBMS. Data models define how data is connected to each other and how they are processed and stored inside the system.</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Entity</a:t>
            </a:r>
            <a:r>
              <a:rPr b="0" i="0" lang="en" sz="1200" u="none" cap="none" strike="noStrike">
                <a:solidFill>
                  <a:schemeClr val="dk1"/>
                </a:solidFill>
                <a:latin typeface="Calibri"/>
                <a:ea typeface="Calibri"/>
                <a:cs typeface="Calibri"/>
                <a:sym typeface="Calibri"/>
              </a:rPr>
              <a:t> − An entity in an ER Model is a real-world entity having properties called </a:t>
            </a:r>
            <a:r>
              <a:rPr b="1" i="0" lang="en" sz="1200" u="none" cap="none" strike="noStrike">
                <a:solidFill>
                  <a:schemeClr val="dk1"/>
                </a:solidFill>
                <a:latin typeface="Calibri"/>
                <a:ea typeface="Calibri"/>
                <a:cs typeface="Calibri"/>
                <a:sym typeface="Calibri"/>
              </a:rPr>
              <a:t>attributes</a:t>
            </a:r>
            <a:r>
              <a:rPr b="0" i="0" lang="en" sz="1200" u="none" cap="none" strike="noStrike">
                <a:solidFill>
                  <a:schemeClr val="dk1"/>
                </a:solidFill>
                <a:latin typeface="Calibri"/>
                <a:ea typeface="Calibri"/>
                <a:cs typeface="Calibri"/>
                <a:sym typeface="Calibri"/>
              </a:rPr>
              <a:t>. Every </a:t>
            </a:r>
            <a:r>
              <a:rPr b="1" i="0" lang="en" sz="1200" u="none" cap="none" strike="noStrike">
                <a:solidFill>
                  <a:schemeClr val="dk1"/>
                </a:solidFill>
                <a:latin typeface="Calibri"/>
                <a:ea typeface="Calibri"/>
                <a:cs typeface="Calibri"/>
                <a:sym typeface="Calibri"/>
              </a:rPr>
              <a:t>attribute</a:t>
            </a:r>
            <a:r>
              <a:rPr b="0" i="0" lang="en" sz="1200" u="none" cap="none" strike="noStrike">
                <a:solidFill>
                  <a:schemeClr val="dk1"/>
                </a:solidFill>
                <a:latin typeface="Calibri"/>
                <a:ea typeface="Calibri"/>
                <a:cs typeface="Calibri"/>
                <a:sym typeface="Calibri"/>
              </a:rPr>
              <a:t> is defined by its set of values called </a:t>
            </a:r>
            <a:r>
              <a:rPr b="1" i="0" lang="en" sz="1200" u="none" cap="none" strike="noStrike">
                <a:solidFill>
                  <a:schemeClr val="dk1"/>
                </a:solidFill>
                <a:latin typeface="Calibri"/>
                <a:ea typeface="Calibri"/>
                <a:cs typeface="Calibri"/>
                <a:sym typeface="Calibri"/>
              </a:rPr>
              <a:t>domain</a:t>
            </a:r>
            <a:r>
              <a:rPr b="0" i="0" lang="en" sz="1200" u="none" cap="none" strike="noStrike">
                <a:solidFill>
                  <a:schemeClr val="dk1"/>
                </a:solidFill>
                <a:latin typeface="Calibri"/>
                <a:ea typeface="Calibri"/>
                <a:cs typeface="Calibri"/>
                <a:sym typeface="Calibri"/>
              </a:rPr>
              <a:t>. For example, in a school database, a student is considered as an entity. Student has various attributes like name, age, class, etc.</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Relationship</a:t>
            </a:r>
            <a:r>
              <a:rPr b="0" i="0" lang="en" sz="1200" u="none" cap="none" strike="noStrike">
                <a:solidFill>
                  <a:schemeClr val="dk1"/>
                </a:solidFill>
                <a:latin typeface="Calibri"/>
                <a:ea typeface="Calibri"/>
                <a:cs typeface="Calibri"/>
                <a:sym typeface="Calibri"/>
              </a:rPr>
              <a:t> − The logical association among entities is called </a:t>
            </a:r>
            <a:r>
              <a:rPr b="1" i="1" lang="en" sz="1200" u="none" cap="none" strike="noStrike">
                <a:solidFill>
                  <a:schemeClr val="dk1"/>
                </a:solidFill>
                <a:latin typeface="Calibri"/>
                <a:ea typeface="Calibri"/>
                <a:cs typeface="Calibri"/>
                <a:sym typeface="Calibri"/>
              </a:rPr>
              <a:t>relationship</a:t>
            </a:r>
            <a:r>
              <a:rPr b="0" i="0" lang="en" sz="1200" u="none" cap="none" strike="noStrike">
                <a:solidFill>
                  <a:schemeClr val="dk1"/>
                </a:solidFill>
                <a:latin typeface="Calibri"/>
                <a:ea typeface="Calibri"/>
                <a:cs typeface="Calibri"/>
                <a:sym typeface="Calibri"/>
              </a:rPr>
              <a:t>. Relationships are mapped with entities in various ways. Mapping cardinalities define the number of association between two entities.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Mapping cardinalities −</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one to one</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one to many</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many to one</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many to many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88" name="Google Shape;388;g33617af814_1_2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6" name="Shape 396"/>
        <p:cNvGrpSpPr/>
        <p:nvPr/>
      </p:nvGrpSpPr>
      <p:grpSpPr>
        <a:xfrm>
          <a:off x="0" y="0"/>
          <a:ext cx="0" cy="0"/>
          <a:chOff x="0" y="0"/>
          <a:chExt cx="0" cy="0"/>
        </a:xfrm>
      </p:grpSpPr>
      <p:sp>
        <p:nvSpPr>
          <p:cNvPr id="397" name="Google Shape;397;g33617af814_1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g33617af814_1_2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Data models define how the logical structure of a database is modeled. Data Models are fundamental entities to introduce abstraction in a DBMS. Data models define how data is connected to each other and how they are processed and stored inside the system.</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Entity</a:t>
            </a:r>
            <a:r>
              <a:rPr b="0" i="0" lang="en" sz="1200" u="none" cap="none" strike="noStrike">
                <a:solidFill>
                  <a:schemeClr val="dk1"/>
                </a:solidFill>
                <a:latin typeface="Calibri"/>
                <a:ea typeface="Calibri"/>
                <a:cs typeface="Calibri"/>
                <a:sym typeface="Calibri"/>
              </a:rPr>
              <a:t> − An entity in an ER Model is a real-world entity having properties called </a:t>
            </a:r>
            <a:r>
              <a:rPr b="1" i="0" lang="en" sz="1200" u="none" cap="none" strike="noStrike">
                <a:solidFill>
                  <a:schemeClr val="dk1"/>
                </a:solidFill>
                <a:latin typeface="Calibri"/>
                <a:ea typeface="Calibri"/>
                <a:cs typeface="Calibri"/>
                <a:sym typeface="Calibri"/>
              </a:rPr>
              <a:t>attributes</a:t>
            </a:r>
            <a:r>
              <a:rPr b="0" i="0" lang="en" sz="1200" u="none" cap="none" strike="noStrike">
                <a:solidFill>
                  <a:schemeClr val="dk1"/>
                </a:solidFill>
                <a:latin typeface="Calibri"/>
                <a:ea typeface="Calibri"/>
                <a:cs typeface="Calibri"/>
                <a:sym typeface="Calibri"/>
              </a:rPr>
              <a:t>. Every </a:t>
            </a:r>
            <a:r>
              <a:rPr b="1" i="0" lang="en" sz="1200" u="none" cap="none" strike="noStrike">
                <a:solidFill>
                  <a:schemeClr val="dk1"/>
                </a:solidFill>
                <a:latin typeface="Calibri"/>
                <a:ea typeface="Calibri"/>
                <a:cs typeface="Calibri"/>
                <a:sym typeface="Calibri"/>
              </a:rPr>
              <a:t>attribute</a:t>
            </a:r>
            <a:r>
              <a:rPr b="0" i="0" lang="en" sz="1200" u="none" cap="none" strike="noStrike">
                <a:solidFill>
                  <a:schemeClr val="dk1"/>
                </a:solidFill>
                <a:latin typeface="Calibri"/>
                <a:ea typeface="Calibri"/>
                <a:cs typeface="Calibri"/>
                <a:sym typeface="Calibri"/>
              </a:rPr>
              <a:t> is defined by its set of values called </a:t>
            </a:r>
            <a:r>
              <a:rPr b="1" i="0" lang="en" sz="1200" u="none" cap="none" strike="noStrike">
                <a:solidFill>
                  <a:schemeClr val="dk1"/>
                </a:solidFill>
                <a:latin typeface="Calibri"/>
                <a:ea typeface="Calibri"/>
                <a:cs typeface="Calibri"/>
                <a:sym typeface="Calibri"/>
              </a:rPr>
              <a:t>domain</a:t>
            </a:r>
            <a:r>
              <a:rPr b="0" i="0" lang="en" sz="1200" u="none" cap="none" strike="noStrike">
                <a:solidFill>
                  <a:schemeClr val="dk1"/>
                </a:solidFill>
                <a:latin typeface="Calibri"/>
                <a:ea typeface="Calibri"/>
                <a:cs typeface="Calibri"/>
                <a:sym typeface="Calibri"/>
              </a:rPr>
              <a:t>. For example, in a school database, a student is considered as an entity. Student has various attributes like name, age, class, etc.</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Relationship</a:t>
            </a:r>
            <a:r>
              <a:rPr b="0" i="0" lang="en" sz="1200" u="none" cap="none" strike="noStrike">
                <a:solidFill>
                  <a:schemeClr val="dk1"/>
                </a:solidFill>
                <a:latin typeface="Calibri"/>
                <a:ea typeface="Calibri"/>
                <a:cs typeface="Calibri"/>
                <a:sym typeface="Calibri"/>
              </a:rPr>
              <a:t> − The logical association among entities is called </a:t>
            </a:r>
            <a:r>
              <a:rPr b="1" i="1" lang="en" sz="1200" u="none" cap="none" strike="noStrike">
                <a:solidFill>
                  <a:schemeClr val="dk1"/>
                </a:solidFill>
                <a:latin typeface="Calibri"/>
                <a:ea typeface="Calibri"/>
                <a:cs typeface="Calibri"/>
                <a:sym typeface="Calibri"/>
              </a:rPr>
              <a:t>relationship</a:t>
            </a:r>
            <a:r>
              <a:rPr b="0" i="0" lang="en" sz="1200" u="none" cap="none" strike="noStrike">
                <a:solidFill>
                  <a:schemeClr val="dk1"/>
                </a:solidFill>
                <a:latin typeface="Calibri"/>
                <a:ea typeface="Calibri"/>
                <a:cs typeface="Calibri"/>
                <a:sym typeface="Calibri"/>
              </a:rPr>
              <a:t>. Relationships are mapped with entities in various ways. Mapping cardinalities define the number of association between two entities.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Mapping cardinalities −</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one to one</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one to many</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many to one</a:t>
            </a:r>
            <a:endParaRPr/>
          </a:p>
          <a:p>
            <a:pPr indent="0" lvl="1" marL="457200" marR="0" rtl="0" algn="l">
              <a:spcBef>
                <a:spcPts val="0"/>
              </a:spcBef>
              <a:spcAft>
                <a:spcPts val="0"/>
              </a:spcAft>
              <a:buNone/>
            </a:pPr>
            <a:r>
              <a:rPr b="0" i="0" lang="en" sz="1200" u="none" cap="none" strike="noStrike">
                <a:solidFill>
                  <a:schemeClr val="dk1"/>
                </a:solidFill>
                <a:latin typeface="Calibri"/>
                <a:ea typeface="Calibri"/>
                <a:cs typeface="Calibri"/>
                <a:sym typeface="Calibri"/>
              </a:rPr>
              <a:t>many to many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99" name="Google Shape;399;g33617af814_1_2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g33617af814_1_26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33617af814_1_2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4" name="Shape 414"/>
        <p:cNvGrpSpPr/>
        <p:nvPr/>
      </p:nvGrpSpPr>
      <p:grpSpPr>
        <a:xfrm>
          <a:off x="0" y="0"/>
          <a:ext cx="0" cy="0"/>
          <a:chOff x="0" y="0"/>
          <a:chExt cx="0" cy="0"/>
        </a:xfrm>
      </p:grpSpPr>
      <p:sp>
        <p:nvSpPr>
          <p:cNvPr id="415" name="Google Shape;415;g33617af814_1_26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g33617af814_1_2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1" name="Shape 421"/>
        <p:cNvGrpSpPr/>
        <p:nvPr/>
      </p:nvGrpSpPr>
      <p:grpSpPr>
        <a:xfrm>
          <a:off x="0" y="0"/>
          <a:ext cx="0" cy="0"/>
          <a:chOff x="0" y="0"/>
          <a:chExt cx="0" cy="0"/>
        </a:xfrm>
      </p:grpSpPr>
      <p:sp>
        <p:nvSpPr>
          <p:cNvPr id="422" name="Google Shape;422;g33617af814_1_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33617af814_1_2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database schema is the skeleton structure that represents the logical view of the entire database. It defines how the data is organized and how the relations among them are associated. It formulates all the constraints that are to be applied on the data.</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database schema defines its entities and the relationship among them. It contains a descriptive detail of the database, which can be depicted by means of schema diagrams. It’s the database designers who design the schema to help programmers understand the database and make it useful.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24" name="Google Shape;424;g33617af814_1_2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9" name="Shape 429"/>
        <p:cNvGrpSpPr/>
        <p:nvPr/>
      </p:nvGrpSpPr>
      <p:grpSpPr>
        <a:xfrm>
          <a:off x="0" y="0"/>
          <a:ext cx="0" cy="0"/>
          <a:chOff x="0" y="0"/>
          <a:chExt cx="0" cy="0"/>
        </a:xfrm>
      </p:grpSpPr>
      <p:sp>
        <p:nvSpPr>
          <p:cNvPr id="430" name="Google Shape;430;g33617af814_1_2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g33617af814_1_2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database schema is the skeleton structure that represents the logical view of the entire database. It defines how the data is organized and how the relations among them are associated. It formulates all the constraints that are to be applied on the data.</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database schema defines its entities and the relationship among them. It contains a descriptive detail of the database, which can be depicted by means of schema diagrams. It’s the database designers who design the schema to help programmers understand the database and make it useful.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32" name="Google Shape;432;g33617af814_1_2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7" name="Shape 437"/>
        <p:cNvGrpSpPr/>
        <p:nvPr/>
      </p:nvGrpSpPr>
      <p:grpSpPr>
        <a:xfrm>
          <a:off x="0" y="0"/>
          <a:ext cx="0" cy="0"/>
          <a:chOff x="0" y="0"/>
          <a:chExt cx="0" cy="0"/>
        </a:xfrm>
      </p:grpSpPr>
      <p:sp>
        <p:nvSpPr>
          <p:cNvPr id="438" name="Google Shape;438;g33617af814_1_28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g33617af814_1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g33617af814_1_2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g33617af814_1_2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ER model defines the conceptual view of a database. It works around real-world entities and the associations among them. At view level, the ER model is considered a good option for designing databases.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Entity</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An entity can be a real-world object, either animate or inanimate, that can be easily identifiable. For example, in a school database, students, teachers, classes, and courses offered can be considered as entities. All these entities have some attributes or properties that give them their identity.</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Attributes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Entities are represented by means of their properties, called </a:t>
            </a:r>
            <a:r>
              <a:rPr b="1" i="0" lang="en" sz="1200" u="none" cap="none" strike="noStrike">
                <a:solidFill>
                  <a:schemeClr val="dk1"/>
                </a:solidFill>
                <a:latin typeface="Calibri"/>
                <a:ea typeface="Calibri"/>
                <a:cs typeface="Calibri"/>
                <a:sym typeface="Calibri"/>
              </a:rPr>
              <a:t>attributes</a:t>
            </a:r>
            <a:r>
              <a:rPr b="0" i="0" lang="en" sz="1200" u="none" cap="none" strike="noStrike">
                <a:solidFill>
                  <a:schemeClr val="dk1"/>
                </a:solidFill>
                <a:latin typeface="Calibri"/>
                <a:ea typeface="Calibri"/>
                <a:cs typeface="Calibri"/>
                <a:sym typeface="Calibri"/>
              </a:rPr>
              <a:t>. All attributes have values. For example, a student entity may have name, class, and age as attributes.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47" name="Google Shape;447;g33617af814_1_29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Google Shape;453;g33617af814_1_3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g33617af814_1_3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Simple attribute</a:t>
            </a:r>
            <a:r>
              <a:rPr b="0" i="0" lang="en" sz="1200" u="none" cap="none" strike="noStrike">
                <a:solidFill>
                  <a:schemeClr val="dk1"/>
                </a:solidFill>
                <a:latin typeface="Calibri"/>
                <a:ea typeface="Calibri"/>
                <a:cs typeface="Calibri"/>
                <a:sym typeface="Calibri"/>
              </a:rPr>
              <a:t> − Simple attributes are atomic values, which cannot be divided further. For example, a student's phone number is an atomic value of 10 digits.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Composite attribute</a:t>
            </a:r>
            <a:r>
              <a:rPr b="0" i="0" lang="en" sz="1200" u="none" cap="none" strike="noStrike">
                <a:solidFill>
                  <a:schemeClr val="dk1"/>
                </a:solidFill>
                <a:latin typeface="Calibri"/>
                <a:ea typeface="Calibri"/>
                <a:cs typeface="Calibri"/>
                <a:sym typeface="Calibri"/>
              </a:rPr>
              <a:t> − Composite attributes are made of more than one simple attribute. For example, a student's complete name may have first_name and last_name.</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Derived attribute</a:t>
            </a:r>
            <a:r>
              <a:rPr b="0" i="0" lang="en" sz="1200" u="none" cap="none" strike="noStrike">
                <a:solidFill>
                  <a:schemeClr val="dk1"/>
                </a:solidFill>
                <a:latin typeface="Calibri"/>
                <a:ea typeface="Calibri"/>
                <a:cs typeface="Calibri"/>
                <a:sym typeface="Calibri"/>
              </a:rPr>
              <a:t> − Derived attributes are the attributes that do not exist in the physical database, but their values are derived from other attributes present in the database. For example, average_salary in a department should not be saved directly in the database, instead it can be derived. For another example, age can be derived from data_of_birth.</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Single-value attribute</a:t>
            </a:r>
            <a:r>
              <a:rPr b="0" i="0" lang="en" sz="1200" u="none" cap="none" strike="noStrike">
                <a:solidFill>
                  <a:schemeClr val="dk1"/>
                </a:solidFill>
                <a:latin typeface="Calibri"/>
                <a:ea typeface="Calibri"/>
                <a:cs typeface="Calibri"/>
                <a:sym typeface="Calibri"/>
              </a:rPr>
              <a:t> − Single-value attributes contain single value. For example − Social_Security_Number.</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Multi-value attribute</a:t>
            </a:r>
            <a:r>
              <a:rPr b="0" i="0" lang="en" sz="1200" u="none" cap="none" strike="noStrike">
                <a:solidFill>
                  <a:schemeClr val="dk1"/>
                </a:solidFill>
                <a:latin typeface="Calibri"/>
                <a:ea typeface="Calibri"/>
                <a:cs typeface="Calibri"/>
                <a:sym typeface="Calibri"/>
              </a:rPr>
              <a:t> − Multi-value attributes may contain more than one values. For example, a person can have more than one phone number, email_address, etc.</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These attribute types can come together in a way like −</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simple single-valued attributes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simple multi-valued attributes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composite single-valued attributes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composite multi-valued attributes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55" name="Google Shape;455;g33617af814_1_30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0" name="Shape 460"/>
        <p:cNvGrpSpPr/>
        <p:nvPr/>
      </p:nvGrpSpPr>
      <p:grpSpPr>
        <a:xfrm>
          <a:off x="0" y="0"/>
          <a:ext cx="0" cy="0"/>
          <a:chOff x="0" y="0"/>
          <a:chExt cx="0" cy="0"/>
        </a:xfrm>
      </p:grpSpPr>
      <p:sp>
        <p:nvSpPr>
          <p:cNvPr id="461" name="Google Shape;461;g33617af814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g33617af814_0_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Simple attribute</a:t>
            </a:r>
            <a:r>
              <a:rPr b="0" i="0" lang="en" sz="1200" u="none" cap="none" strike="noStrike">
                <a:solidFill>
                  <a:schemeClr val="dk1"/>
                </a:solidFill>
                <a:latin typeface="Calibri"/>
                <a:ea typeface="Calibri"/>
                <a:cs typeface="Calibri"/>
                <a:sym typeface="Calibri"/>
              </a:rPr>
              <a:t> − Simple attributes are atomic values, which cannot be divided further. For example, a student's phone number is an atomic value of 10 digits.</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Composite attribute</a:t>
            </a:r>
            <a:r>
              <a:rPr b="0" i="0" lang="en" sz="1200" u="none" cap="none" strike="noStrike">
                <a:solidFill>
                  <a:schemeClr val="dk1"/>
                </a:solidFill>
                <a:latin typeface="Calibri"/>
                <a:ea typeface="Calibri"/>
                <a:cs typeface="Calibri"/>
                <a:sym typeface="Calibri"/>
              </a:rPr>
              <a:t> − Composite attributes are made of more than one simple attribute. For example, a student's complete name may have first_name and last_name.</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Derived attribute</a:t>
            </a:r>
            <a:r>
              <a:rPr b="0" i="0" lang="en" sz="1200" u="none" cap="none" strike="noStrike">
                <a:solidFill>
                  <a:schemeClr val="dk1"/>
                </a:solidFill>
                <a:latin typeface="Calibri"/>
                <a:ea typeface="Calibri"/>
                <a:cs typeface="Calibri"/>
                <a:sym typeface="Calibri"/>
              </a:rPr>
              <a:t> − Derived attributes are the attributes that do not exist in the physical database, but their values are derived from other attributes present in the database. For example, average_salary in a department should not be saved directly in the database, instead it can be derived. For another example, age can be derived from data_of_birth.</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Single-value attribute</a:t>
            </a:r>
            <a:r>
              <a:rPr b="0" i="0" lang="en" sz="1200" u="none" cap="none" strike="noStrike">
                <a:solidFill>
                  <a:schemeClr val="dk1"/>
                </a:solidFill>
                <a:latin typeface="Calibri"/>
                <a:ea typeface="Calibri"/>
                <a:cs typeface="Calibri"/>
                <a:sym typeface="Calibri"/>
              </a:rPr>
              <a:t> − Single-value attributes contain single value. For example − Social_Security_Number.</a:t>
            </a:r>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Multi-value attribute</a:t>
            </a:r>
            <a:r>
              <a:rPr b="0" i="0" lang="en" sz="1200" u="none" cap="none" strike="noStrike">
                <a:solidFill>
                  <a:schemeClr val="dk1"/>
                </a:solidFill>
                <a:latin typeface="Calibri"/>
                <a:ea typeface="Calibri"/>
                <a:cs typeface="Calibri"/>
                <a:sym typeface="Calibri"/>
              </a:rPr>
              <a:t> − Multi-value attributes may contain more than one values. For example, a person can have more than one phone number, email_address, etc.</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These attribute types can come together in a way like −</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simple single-valued attributes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simple multi-valued attributes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composite single-valued attributes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composite multi-valued attributes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63" name="Google Shape;463;g33617af814_0_1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8" name="Shape 468"/>
        <p:cNvGrpSpPr/>
        <p:nvPr/>
      </p:nvGrpSpPr>
      <p:grpSpPr>
        <a:xfrm>
          <a:off x="0" y="0"/>
          <a:ext cx="0" cy="0"/>
          <a:chOff x="0" y="0"/>
          <a:chExt cx="0" cy="0"/>
        </a:xfrm>
      </p:grpSpPr>
      <p:sp>
        <p:nvSpPr>
          <p:cNvPr id="469" name="Google Shape;469;g33617af814_1_3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g33617af814_1_3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Google Shape;476;g33617af814_1_3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g33617af814_1_3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3" name="Shape 483"/>
        <p:cNvGrpSpPr/>
        <p:nvPr/>
      </p:nvGrpSpPr>
      <p:grpSpPr>
        <a:xfrm>
          <a:off x="0" y="0"/>
          <a:ext cx="0" cy="0"/>
          <a:chOff x="0" y="0"/>
          <a:chExt cx="0" cy="0"/>
        </a:xfrm>
      </p:grpSpPr>
      <p:sp>
        <p:nvSpPr>
          <p:cNvPr id="484" name="Google Shape;484;g33617af814_1_3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g33617af814_1_3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86" name="Google Shape;486;g33617af814_1_3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2" name="Shape 492"/>
        <p:cNvGrpSpPr/>
        <p:nvPr/>
      </p:nvGrpSpPr>
      <p:grpSpPr>
        <a:xfrm>
          <a:off x="0" y="0"/>
          <a:ext cx="0" cy="0"/>
          <a:chOff x="0" y="0"/>
          <a:chExt cx="0" cy="0"/>
        </a:xfrm>
      </p:grpSpPr>
      <p:sp>
        <p:nvSpPr>
          <p:cNvPr id="493" name="Google Shape;493;g33617af814_1_3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g33617af814_1_3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95" name="Google Shape;495;g33617af814_1_3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1" name="Shape 501"/>
        <p:cNvGrpSpPr/>
        <p:nvPr/>
      </p:nvGrpSpPr>
      <p:grpSpPr>
        <a:xfrm>
          <a:off x="0" y="0"/>
          <a:ext cx="0" cy="0"/>
          <a:chOff x="0" y="0"/>
          <a:chExt cx="0" cy="0"/>
        </a:xfrm>
      </p:grpSpPr>
      <p:sp>
        <p:nvSpPr>
          <p:cNvPr id="502" name="Google Shape;502;g33617af814_1_33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g33617af814_1_3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9" name="Shape 509"/>
        <p:cNvGrpSpPr/>
        <p:nvPr/>
      </p:nvGrpSpPr>
      <p:grpSpPr>
        <a:xfrm>
          <a:off x="0" y="0"/>
          <a:ext cx="0" cy="0"/>
          <a:chOff x="0" y="0"/>
          <a:chExt cx="0" cy="0"/>
        </a:xfrm>
      </p:grpSpPr>
      <p:sp>
        <p:nvSpPr>
          <p:cNvPr id="510" name="Google Shape;510;g33617af814_1_3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g33617af814_1_3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8" name="Shape 518"/>
        <p:cNvGrpSpPr/>
        <p:nvPr/>
      </p:nvGrpSpPr>
      <p:grpSpPr>
        <a:xfrm>
          <a:off x="0" y="0"/>
          <a:ext cx="0" cy="0"/>
          <a:chOff x="0" y="0"/>
          <a:chExt cx="0" cy="0"/>
        </a:xfrm>
      </p:grpSpPr>
      <p:sp>
        <p:nvSpPr>
          <p:cNvPr id="519" name="Google Shape;519;g33617af814_1_35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g33617af814_1_3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7" name="Shape 527"/>
        <p:cNvGrpSpPr/>
        <p:nvPr/>
      </p:nvGrpSpPr>
      <p:grpSpPr>
        <a:xfrm>
          <a:off x="0" y="0"/>
          <a:ext cx="0" cy="0"/>
          <a:chOff x="0" y="0"/>
          <a:chExt cx="0" cy="0"/>
        </a:xfrm>
      </p:grpSpPr>
      <p:sp>
        <p:nvSpPr>
          <p:cNvPr id="528" name="Google Shape;528;g33617af814_1_36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g33617af814_1_3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4" name="Shape 534"/>
        <p:cNvGrpSpPr/>
        <p:nvPr/>
      </p:nvGrpSpPr>
      <p:grpSpPr>
        <a:xfrm>
          <a:off x="0" y="0"/>
          <a:ext cx="0" cy="0"/>
          <a:chOff x="0" y="0"/>
          <a:chExt cx="0" cy="0"/>
        </a:xfrm>
      </p:grpSpPr>
      <p:sp>
        <p:nvSpPr>
          <p:cNvPr id="535" name="Google Shape;535;g33617af814_1_36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g33617af814_1_3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1" name="Shape 541"/>
        <p:cNvGrpSpPr/>
        <p:nvPr/>
      </p:nvGrpSpPr>
      <p:grpSpPr>
        <a:xfrm>
          <a:off x="0" y="0"/>
          <a:ext cx="0" cy="0"/>
          <a:chOff x="0" y="0"/>
          <a:chExt cx="0" cy="0"/>
        </a:xfrm>
      </p:grpSpPr>
      <p:sp>
        <p:nvSpPr>
          <p:cNvPr id="542" name="Google Shape;542;g33617af814_1_3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g33617af814_1_3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Please take a moment to read the learning objectives.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44" name="Google Shape;544;g33617af814_1_3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9" name="Shape 549"/>
        <p:cNvGrpSpPr/>
        <p:nvPr/>
      </p:nvGrpSpPr>
      <p:grpSpPr>
        <a:xfrm>
          <a:off x="0" y="0"/>
          <a:ext cx="0" cy="0"/>
          <a:chOff x="0" y="0"/>
          <a:chExt cx="0" cy="0"/>
        </a:xfrm>
      </p:grpSpPr>
      <p:sp>
        <p:nvSpPr>
          <p:cNvPr id="550" name="Google Shape;550;g33617af814_1_3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g33617af814_1_3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Let us now learn how the ER Model is represented by means of an ER diagram. Any object, for example, entities, attributes of an entity, relationship sets, and attributes of relationship sets, can be represented with the help of an ER diagram.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52" name="Google Shape;552;g33617af814_1_3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8" name="Shape 558"/>
        <p:cNvGrpSpPr/>
        <p:nvPr/>
      </p:nvGrpSpPr>
      <p:grpSpPr>
        <a:xfrm>
          <a:off x="0" y="0"/>
          <a:ext cx="0" cy="0"/>
          <a:chOff x="0" y="0"/>
          <a:chExt cx="0" cy="0"/>
        </a:xfrm>
      </p:grpSpPr>
      <p:sp>
        <p:nvSpPr>
          <p:cNvPr id="559" name="Google Shape;559;g33617af814_1_38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g33617af814_1_3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6" name="Shape 566"/>
        <p:cNvGrpSpPr/>
        <p:nvPr/>
      </p:nvGrpSpPr>
      <p:grpSpPr>
        <a:xfrm>
          <a:off x="0" y="0"/>
          <a:ext cx="0" cy="0"/>
          <a:chOff x="0" y="0"/>
          <a:chExt cx="0" cy="0"/>
        </a:xfrm>
      </p:grpSpPr>
      <p:sp>
        <p:nvSpPr>
          <p:cNvPr id="567" name="Google Shape;567;g33617af814_1_39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g33617af814_1_3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4" name="Shape 574"/>
        <p:cNvGrpSpPr/>
        <p:nvPr/>
      </p:nvGrpSpPr>
      <p:grpSpPr>
        <a:xfrm>
          <a:off x="0" y="0"/>
          <a:ext cx="0" cy="0"/>
          <a:chOff x="0" y="0"/>
          <a:chExt cx="0" cy="0"/>
        </a:xfrm>
      </p:grpSpPr>
      <p:sp>
        <p:nvSpPr>
          <p:cNvPr id="575" name="Google Shape;575;g33617af814_1_40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g33617af814_1_4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2" name="Shape 582"/>
        <p:cNvGrpSpPr/>
        <p:nvPr/>
      </p:nvGrpSpPr>
      <p:grpSpPr>
        <a:xfrm>
          <a:off x="0" y="0"/>
          <a:ext cx="0" cy="0"/>
          <a:chOff x="0" y="0"/>
          <a:chExt cx="0" cy="0"/>
        </a:xfrm>
      </p:grpSpPr>
      <p:sp>
        <p:nvSpPr>
          <p:cNvPr id="583" name="Google Shape;583;g33617af814_1_4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g33617af814_1_4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0" name="Shape 590"/>
        <p:cNvGrpSpPr/>
        <p:nvPr/>
      </p:nvGrpSpPr>
      <p:grpSpPr>
        <a:xfrm>
          <a:off x="0" y="0"/>
          <a:ext cx="0" cy="0"/>
          <a:chOff x="0" y="0"/>
          <a:chExt cx="0" cy="0"/>
        </a:xfrm>
      </p:grpSpPr>
      <p:sp>
        <p:nvSpPr>
          <p:cNvPr id="591" name="Google Shape;591;g33617af814_1_4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g33617af814_1_4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8" name="Shape 608"/>
        <p:cNvGrpSpPr/>
        <p:nvPr/>
      </p:nvGrpSpPr>
      <p:grpSpPr>
        <a:xfrm>
          <a:off x="0" y="0"/>
          <a:ext cx="0" cy="0"/>
          <a:chOff x="0" y="0"/>
          <a:chExt cx="0" cy="0"/>
        </a:xfrm>
      </p:grpSpPr>
      <p:sp>
        <p:nvSpPr>
          <p:cNvPr id="609" name="Google Shape;609;g33617af814_1_4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g33617af814_1_4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6" name="Shape 616"/>
        <p:cNvGrpSpPr/>
        <p:nvPr/>
      </p:nvGrpSpPr>
      <p:grpSpPr>
        <a:xfrm>
          <a:off x="0" y="0"/>
          <a:ext cx="0" cy="0"/>
          <a:chOff x="0" y="0"/>
          <a:chExt cx="0" cy="0"/>
        </a:xfrm>
      </p:grpSpPr>
      <p:sp>
        <p:nvSpPr>
          <p:cNvPr id="617" name="Google Shape;617;g33617af814_1_42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g33617af814_1_4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4" name="Shape 624"/>
        <p:cNvGrpSpPr/>
        <p:nvPr/>
      </p:nvGrpSpPr>
      <p:grpSpPr>
        <a:xfrm>
          <a:off x="0" y="0"/>
          <a:ext cx="0" cy="0"/>
          <a:chOff x="0" y="0"/>
          <a:chExt cx="0" cy="0"/>
        </a:xfrm>
      </p:grpSpPr>
      <p:sp>
        <p:nvSpPr>
          <p:cNvPr id="625" name="Google Shape;625;g33617af814_1_4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g33617af814_1_4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2" name="Shape 632"/>
        <p:cNvGrpSpPr/>
        <p:nvPr/>
      </p:nvGrpSpPr>
      <p:grpSpPr>
        <a:xfrm>
          <a:off x="0" y="0"/>
          <a:ext cx="0" cy="0"/>
          <a:chOff x="0" y="0"/>
          <a:chExt cx="0" cy="0"/>
        </a:xfrm>
      </p:grpSpPr>
      <p:sp>
        <p:nvSpPr>
          <p:cNvPr id="633" name="Google Shape;633;g33617af814_1_4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4" name="Google Shape;634;g33617af814_1_4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35" name="Google Shape;635;g33617af814_1_4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1" name="Shape 641"/>
        <p:cNvGrpSpPr/>
        <p:nvPr/>
      </p:nvGrpSpPr>
      <p:grpSpPr>
        <a:xfrm>
          <a:off x="0" y="0"/>
          <a:ext cx="0" cy="0"/>
          <a:chOff x="0" y="0"/>
          <a:chExt cx="0" cy="0"/>
        </a:xfrm>
      </p:grpSpPr>
      <p:sp>
        <p:nvSpPr>
          <p:cNvPr id="642" name="Google Shape;642;g33617af814_1_44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g33617af814_1_4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9" name="Shape 649"/>
        <p:cNvGrpSpPr/>
        <p:nvPr/>
      </p:nvGrpSpPr>
      <p:grpSpPr>
        <a:xfrm>
          <a:off x="0" y="0"/>
          <a:ext cx="0" cy="0"/>
          <a:chOff x="0" y="0"/>
          <a:chExt cx="0" cy="0"/>
        </a:xfrm>
      </p:grpSpPr>
      <p:sp>
        <p:nvSpPr>
          <p:cNvPr id="650" name="Google Shape;650;g33617af814_1_45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Total Participation is when each entity in the entity set occurs in at least one relationship in that relationship set.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For instance, consider the relationship borrower between customers and loans. A double line from loan to borrower, as shown in figure below indicates that each loan must have at least one associated customer.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example, every class must be taught by a faculty. However, not every class must use a textbook.</a:t>
            </a:r>
            <a:endParaRPr/>
          </a:p>
        </p:txBody>
      </p:sp>
      <p:sp>
        <p:nvSpPr>
          <p:cNvPr id="651" name="Google Shape;651;g33617af814_1_4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7" name="Shape 657"/>
        <p:cNvGrpSpPr/>
        <p:nvPr/>
      </p:nvGrpSpPr>
      <p:grpSpPr>
        <a:xfrm>
          <a:off x="0" y="0"/>
          <a:ext cx="0" cy="0"/>
          <a:chOff x="0" y="0"/>
          <a:chExt cx="0" cy="0"/>
        </a:xfrm>
      </p:grpSpPr>
      <p:sp>
        <p:nvSpPr>
          <p:cNvPr id="658" name="Google Shape;658;g33617af814_0_1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Total Participation is when each entity in the entity set occurs in at least one relationship in that relationship set.</a:t>
            </a:r>
            <a:endParaRPr/>
          </a:p>
          <a:p>
            <a:pPr indent="0" lvl="0" marL="0" rtl="0" algn="l">
              <a:spcBef>
                <a:spcPts val="0"/>
              </a:spcBef>
              <a:spcAft>
                <a:spcPts val="0"/>
              </a:spcAft>
              <a:buClr>
                <a:schemeClr val="dk1"/>
              </a:buClr>
              <a:buSzPts val="1100"/>
              <a:buFont typeface="Arial"/>
              <a:buNone/>
            </a:pPr>
            <a:r>
              <a:rPr lang="en"/>
              <a:t>In this example, a class cannot exist without a faculty member. However, a class does not need a textbook.</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659" name="Google Shape;659;g33617af814_0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5" name="Shape 665"/>
        <p:cNvGrpSpPr/>
        <p:nvPr/>
      </p:nvGrpSpPr>
      <p:grpSpPr>
        <a:xfrm>
          <a:off x="0" y="0"/>
          <a:ext cx="0" cy="0"/>
          <a:chOff x="0" y="0"/>
          <a:chExt cx="0" cy="0"/>
        </a:xfrm>
      </p:grpSpPr>
      <p:sp>
        <p:nvSpPr>
          <p:cNvPr id="666" name="Google Shape;666;g33617af814_1_4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7" name="Google Shape;667;g33617af814_1_4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ER Model has the power of expressing database entities in a conceptual hierarchical manner. As the hierarchy goes up, it generalizes the view of entities, and as we go deep in the hierarchy, it gives us the detail of every entity included.</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Going up in this structure is called </a:t>
            </a:r>
            <a:r>
              <a:rPr b="1" i="0" lang="en" sz="1200" u="none" cap="none" strike="noStrike">
                <a:solidFill>
                  <a:schemeClr val="dk1"/>
                </a:solidFill>
                <a:latin typeface="Calibri"/>
                <a:ea typeface="Calibri"/>
                <a:cs typeface="Calibri"/>
                <a:sym typeface="Calibri"/>
              </a:rPr>
              <a:t>generalization</a:t>
            </a:r>
            <a:r>
              <a:rPr b="0" i="0" lang="en" sz="1200" u="none" cap="none" strike="noStrike">
                <a:solidFill>
                  <a:schemeClr val="dk1"/>
                </a:solidFill>
                <a:latin typeface="Calibri"/>
                <a:ea typeface="Calibri"/>
                <a:cs typeface="Calibri"/>
                <a:sym typeface="Calibri"/>
              </a:rPr>
              <a:t>, where entities are clubbed together to represent a more generalized view. For example, a particular student named Mira can be generalized along with all the students. The entity shall be a student, and further, the student is a person. The reverse is called </a:t>
            </a:r>
            <a:r>
              <a:rPr b="1" i="0" lang="en" sz="1200" u="none" cap="none" strike="noStrike">
                <a:solidFill>
                  <a:schemeClr val="dk1"/>
                </a:solidFill>
                <a:latin typeface="Calibri"/>
                <a:ea typeface="Calibri"/>
                <a:cs typeface="Calibri"/>
                <a:sym typeface="Calibri"/>
              </a:rPr>
              <a:t>specialization</a:t>
            </a:r>
            <a:r>
              <a:rPr b="0" i="0" lang="en" sz="1200" u="none" cap="none" strike="noStrike">
                <a:solidFill>
                  <a:schemeClr val="dk1"/>
                </a:solidFill>
                <a:latin typeface="Calibri"/>
                <a:ea typeface="Calibri"/>
                <a:cs typeface="Calibri"/>
                <a:sym typeface="Calibri"/>
              </a:rPr>
              <a:t> where a person is a student, and that student is Mira.</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68" name="Google Shape;668;g33617af814_1_4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4" name="Shape 674"/>
        <p:cNvGrpSpPr/>
        <p:nvPr/>
      </p:nvGrpSpPr>
      <p:grpSpPr>
        <a:xfrm>
          <a:off x="0" y="0"/>
          <a:ext cx="0" cy="0"/>
          <a:chOff x="0" y="0"/>
          <a:chExt cx="0" cy="0"/>
        </a:xfrm>
      </p:grpSpPr>
      <p:sp>
        <p:nvSpPr>
          <p:cNvPr id="675" name="Google Shape;675;g33617af814_1_47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g33617af814_1_4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2" name="Shape 682"/>
        <p:cNvGrpSpPr/>
        <p:nvPr/>
      </p:nvGrpSpPr>
      <p:grpSpPr>
        <a:xfrm>
          <a:off x="0" y="0"/>
          <a:ext cx="0" cy="0"/>
          <a:chOff x="0" y="0"/>
          <a:chExt cx="0" cy="0"/>
        </a:xfrm>
      </p:grpSpPr>
      <p:sp>
        <p:nvSpPr>
          <p:cNvPr id="683" name="Google Shape;683;g33617af814_1_4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g33617af814_1_4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0" name="Shape 690"/>
        <p:cNvGrpSpPr/>
        <p:nvPr/>
      </p:nvGrpSpPr>
      <p:grpSpPr>
        <a:xfrm>
          <a:off x="0" y="0"/>
          <a:ext cx="0" cy="0"/>
          <a:chOff x="0" y="0"/>
          <a:chExt cx="0" cy="0"/>
        </a:xfrm>
      </p:grpSpPr>
      <p:sp>
        <p:nvSpPr>
          <p:cNvPr id="691" name="Google Shape;691;g33617af814_1_4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2" name="Google Shape;692;g33617af814_1_4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93" name="Google Shape;693;g33617af814_1_4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4" name="Shape 14"/>
        <p:cNvGrpSpPr/>
        <p:nvPr/>
      </p:nvGrpSpPr>
      <p:grpSpPr>
        <a:xfrm>
          <a:off x="0" y="0"/>
          <a:ext cx="0" cy="0"/>
          <a:chOff x="0" y="0"/>
          <a:chExt cx="0" cy="0"/>
        </a:xfrm>
      </p:grpSpPr>
      <p:sp>
        <p:nvSpPr>
          <p:cNvPr id="15" name="Google Shape;15;p2"/>
          <p:cNvSpPr txBox="1"/>
          <p:nvPr>
            <p:ph type="title"/>
          </p:nvPr>
        </p:nvSpPr>
        <p:spPr>
          <a:xfrm>
            <a:off x="612648"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 name="Google Shape;16;p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7" name="Google Shape;17;p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8" name="Google Shape;18;p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19" name="Google Shape;19;p2"/>
          <p:cNvSpPr txBox="1"/>
          <p:nvPr>
            <p:ph idx="1" type="body"/>
          </p:nvPr>
        </p:nvSpPr>
        <p:spPr>
          <a:xfrm>
            <a:off x="612648" y="1200150"/>
            <a:ext cx="8153400" cy="3372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lnSpc>
                <a:spcPct val="100000"/>
              </a:lnSpc>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blipFill rotWithShape="1">
          <a:blip r:embed="rId2">
            <a:alphaModFix/>
          </a:blip>
          <a:tile algn="tl" flip="none" tx="0" sx="100000" ty="0" sy="100000"/>
        </a:blipFill>
      </p:bgPr>
    </p:bg>
    <p:spTree>
      <p:nvGrpSpPr>
        <p:cNvPr id="20" name="Shape 20"/>
        <p:cNvGrpSpPr/>
        <p:nvPr/>
      </p:nvGrpSpPr>
      <p:grpSpPr>
        <a:xfrm>
          <a:off x="0" y="0"/>
          <a:ext cx="0" cy="0"/>
          <a:chOff x="0" y="0"/>
          <a:chExt cx="0" cy="0"/>
        </a:xfrm>
      </p:grpSpPr>
      <p:sp>
        <p:nvSpPr>
          <p:cNvPr id="21" name="Google Shape;21;p3"/>
          <p:cNvSpPr txBox="1"/>
          <p:nvPr>
            <p:ph idx="1" type="body"/>
          </p:nvPr>
        </p:nvSpPr>
        <p:spPr>
          <a:xfrm>
            <a:off x="1371601" y="2057400"/>
            <a:ext cx="7123200" cy="12549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u="none" cap="none" strike="noStrike">
                <a:solidFill>
                  <a:schemeClr val="dk2"/>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800" u="none" cap="none" strike="noStrike">
                <a:solidFill>
                  <a:srgbClr val="888888"/>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600" u="none" cap="none" strike="noStrike">
                <a:solidFill>
                  <a:srgbClr val="888888"/>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1400" u="none" cap="none" strike="noStrike">
                <a:solidFill>
                  <a:srgbClr val="888888"/>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1400" u="none" cap="none" strike="noStrike">
                <a:solidFill>
                  <a:srgbClr val="888888"/>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22" name="Google Shape;22;p3"/>
          <p:cNvSpPr/>
          <p:nvPr/>
        </p:nvSpPr>
        <p:spPr>
          <a:xfrm>
            <a:off x="0" y="1143000"/>
            <a:ext cx="9144000" cy="857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3" name="Google Shape;23;p3"/>
          <p:cNvSpPr/>
          <p:nvPr/>
        </p:nvSpPr>
        <p:spPr>
          <a:xfrm>
            <a:off x="0" y="1200150"/>
            <a:ext cx="1295400" cy="742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4" name="Google Shape;24;p3"/>
          <p:cNvSpPr/>
          <p:nvPr/>
        </p:nvSpPr>
        <p:spPr>
          <a:xfrm>
            <a:off x="1371600" y="1200150"/>
            <a:ext cx="7772400" cy="742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25" name="Google Shape;25;p3"/>
          <p:cNvSpPr txBox="1"/>
          <p:nvPr>
            <p:ph type="title"/>
          </p:nvPr>
        </p:nvSpPr>
        <p:spPr>
          <a:xfrm>
            <a:off x="1371600" y="1200150"/>
            <a:ext cx="76200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u="none" cap="none" strike="noStrike">
                <a:solidFill>
                  <a:srgbClr val="FFFFFF"/>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6" name="Google Shape;26;p3"/>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27" name="Google Shape;27;p3"/>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28" name="Google Shape;28;p3"/>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29" name="Shape 29"/>
        <p:cNvGrpSpPr/>
        <p:nvPr/>
      </p:nvGrpSpPr>
      <p:grpSpPr>
        <a:xfrm>
          <a:off x="0" y="0"/>
          <a:ext cx="0" cy="0"/>
          <a:chOff x="0" y="0"/>
          <a:chExt cx="0" cy="0"/>
        </a:xfrm>
      </p:grpSpPr>
      <p:sp>
        <p:nvSpPr>
          <p:cNvPr id="30" name="Google Shape;30;p4"/>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1" name="Google Shape;31;p4"/>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Char char="◻"/>
              <a:defRPr b="0" i="0" sz="220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sz="140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sz="140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sz="140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sz="1400" u="none" cap="none" strike="noStrike">
                <a:solidFill>
                  <a:schemeClr val="dk1"/>
                </a:solidFill>
                <a:latin typeface="Questrial"/>
                <a:ea typeface="Questrial"/>
                <a:cs typeface="Questrial"/>
                <a:sym typeface="Questrial"/>
              </a:defRPr>
            </a:lvl9pPr>
          </a:lstStyle>
          <a:p/>
        </p:txBody>
      </p:sp>
      <p:sp>
        <p:nvSpPr>
          <p:cNvPr id="32" name="Google Shape;32;p4"/>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3" name="Google Shape;33;p4"/>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4" name="Google Shape;34;p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5" name="Shape 35"/>
        <p:cNvGrpSpPr/>
        <p:nvPr/>
      </p:nvGrpSpPr>
      <p:grpSpPr>
        <a:xfrm>
          <a:off x="0" y="0"/>
          <a:ext cx="0" cy="0"/>
          <a:chOff x="0" y="0"/>
          <a:chExt cx="0" cy="0"/>
        </a:xfrm>
      </p:grpSpPr>
      <p:sp>
        <p:nvSpPr>
          <p:cNvPr id="36" name="Google Shape;36;p5"/>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7" name="Google Shape;37;p5"/>
          <p:cNvSpPr txBox="1"/>
          <p:nvPr>
            <p:ph idx="1" type="body"/>
          </p:nvPr>
        </p:nvSpPr>
        <p:spPr>
          <a:xfrm>
            <a:off x="609600"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30200" lvl="5" marL="2743200" marR="0" rtl="0" algn="l">
              <a:spcBef>
                <a:spcPts val="360"/>
              </a:spcBef>
              <a:spcAft>
                <a:spcPts val="0"/>
              </a:spcAft>
              <a:buClr>
                <a:schemeClr val="accent1"/>
              </a:buClr>
              <a:buSzPts val="16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8" name="Google Shape;38;p5"/>
          <p:cNvSpPr txBox="1"/>
          <p:nvPr>
            <p:ph idx="2" type="body"/>
          </p:nvPr>
        </p:nvSpPr>
        <p:spPr>
          <a:xfrm>
            <a:off x="4844901" y="1192175"/>
            <a:ext cx="3886200" cy="3429000"/>
          </a:xfrm>
          <a:prstGeom prst="rect">
            <a:avLst/>
          </a:prstGeom>
          <a:noFill/>
          <a:ln>
            <a:noFill/>
          </a:ln>
        </p:spPr>
        <p:txBody>
          <a:bodyPr anchorCtr="0" anchor="t" bIns="91425" lIns="91425" spcFirstLastPara="1" rIns="91425" wrap="square" tIns="91425"/>
          <a:lstStyle>
            <a:lvl1pPr indent="-368300" lvl="0" marL="457200" marR="0" rtl="0" algn="l">
              <a:spcBef>
                <a:spcPts val="700"/>
              </a:spcBef>
              <a:spcAft>
                <a:spcPts val="0"/>
              </a:spcAft>
              <a:buClr>
                <a:schemeClr val="accent2"/>
              </a:buClr>
              <a:buSzPts val="2200"/>
              <a:buFont typeface="Noto Sans Symbols"/>
              <a:buChar char="◻"/>
              <a:defRPr b="0" i="0" u="none" cap="none" strike="noStrike">
                <a:solidFill>
                  <a:schemeClr val="dk1"/>
                </a:solidFill>
                <a:latin typeface="Questrial"/>
                <a:ea typeface="Questrial"/>
                <a:cs typeface="Questrial"/>
                <a:sym typeface="Questrial"/>
              </a:defRPr>
            </a:lvl1pPr>
            <a:lvl2pPr indent="-342900" lvl="1" marL="914400" marR="0" rtl="0" algn="l">
              <a:spcBef>
                <a:spcPts val="550"/>
              </a:spcBef>
              <a:spcAft>
                <a:spcPts val="0"/>
              </a:spcAft>
              <a:buClr>
                <a:schemeClr val="accent1"/>
              </a:buClr>
              <a:buSzPts val="1800"/>
              <a:buFont typeface="Noto Sans Symbols"/>
              <a:buChar char="▶"/>
              <a:defRPr b="0" i="0" u="none" cap="none" strike="noStrike">
                <a:solidFill>
                  <a:schemeClr val="dk1"/>
                </a:solidFill>
                <a:latin typeface="Questrial"/>
                <a:ea typeface="Questrial"/>
                <a:cs typeface="Questrial"/>
                <a:sym typeface="Questrial"/>
              </a:defRPr>
            </a:lvl2pPr>
            <a:lvl3pPr indent="-330200" lvl="2" marL="1371600" marR="0" rtl="0" algn="l">
              <a:spcBef>
                <a:spcPts val="500"/>
              </a:spcBef>
              <a:spcAft>
                <a:spcPts val="0"/>
              </a:spcAft>
              <a:buClr>
                <a:schemeClr val="accent2"/>
              </a:buClr>
              <a:buSzPts val="1600"/>
              <a:buFont typeface="Noto Sans Symbols"/>
              <a:buChar char="■"/>
              <a:defRPr b="0" i="0" u="none" cap="none" strike="noStrike">
                <a:solidFill>
                  <a:schemeClr val="dk1"/>
                </a:solidFill>
                <a:latin typeface="Questrial"/>
                <a:ea typeface="Questrial"/>
                <a:cs typeface="Questrial"/>
                <a:sym typeface="Questrial"/>
              </a:defRPr>
            </a:lvl3pPr>
            <a:lvl4pPr indent="-317500" lvl="3" marL="1828800" marR="0" rtl="0" algn="l">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17500" lvl="6" marL="3200400" marR="0" rtl="0" algn="l">
              <a:spcBef>
                <a:spcPts val="360"/>
              </a:spcBef>
              <a:spcAft>
                <a:spcPts val="0"/>
              </a:spcAft>
              <a:buClr>
                <a:schemeClr val="accent2"/>
              </a:buClr>
              <a:buSzPts val="14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39" name="Google Shape;39;p5"/>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40" name="Google Shape;40;p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41" name="Google Shape;41;p5"/>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dk2"/>
        </a:solidFill>
      </p:bgPr>
    </p:bg>
    <p:spTree>
      <p:nvGrpSpPr>
        <p:cNvPr id="42" name="Shape 42"/>
        <p:cNvGrpSpPr/>
        <p:nvPr/>
      </p:nvGrpSpPr>
      <p:grpSpPr>
        <a:xfrm>
          <a:off x="0" y="0"/>
          <a:ext cx="0" cy="0"/>
          <a:chOff x="0" y="0"/>
          <a:chExt cx="0" cy="0"/>
        </a:xfrm>
      </p:grpSpPr>
      <p:sp>
        <p:nvSpPr>
          <p:cNvPr id="43" name="Google Shape;43;p6"/>
          <p:cNvSpPr/>
          <p:nvPr/>
        </p:nvSpPr>
        <p:spPr>
          <a:xfrm>
            <a:off x="0" y="4478274"/>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4" name="Google Shape;44;p6"/>
          <p:cNvSpPr/>
          <p:nvPr/>
        </p:nvSpPr>
        <p:spPr>
          <a:xfrm>
            <a:off x="-9144" y="4539996"/>
            <a:ext cx="22494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5" name="Google Shape;45;p6"/>
          <p:cNvSpPr/>
          <p:nvPr/>
        </p:nvSpPr>
        <p:spPr>
          <a:xfrm>
            <a:off x="2359152" y="4533138"/>
            <a:ext cx="67848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46" name="Google Shape;46;p6"/>
          <p:cNvSpPr txBox="1"/>
          <p:nvPr>
            <p:ph type="ctrTitle"/>
          </p:nvPr>
        </p:nvSpPr>
        <p:spPr>
          <a:xfrm>
            <a:off x="2362200" y="3028950"/>
            <a:ext cx="6477000" cy="13716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Clr>
                <a:schemeClr val="lt2"/>
              </a:buClr>
              <a:buSzPts val="3000"/>
              <a:buFont typeface="Questrial"/>
              <a:buNone/>
              <a:defRPr b="0" i="0" sz="4400" u="none" cap="none" strike="noStrike">
                <a:solidFill>
                  <a:schemeClr val="lt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47" name="Google Shape;47;p6"/>
          <p:cNvSpPr txBox="1"/>
          <p:nvPr>
            <p:ph idx="1" type="subTitle"/>
          </p:nvPr>
        </p:nvSpPr>
        <p:spPr>
          <a:xfrm>
            <a:off x="2362200" y="4537528"/>
            <a:ext cx="6705600" cy="514500"/>
          </a:xfrm>
          <a:prstGeom prst="rect">
            <a:avLst/>
          </a:prstGeom>
          <a:noFill/>
          <a:ln>
            <a:noFill/>
          </a:ln>
        </p:spPr>
        <p:txBody>
          <a:bodyPr anchorCtr="0" anchor="ctr" bIns="91425" lIns="91425" spcFirstLastPara="1" rIns="91425" wrap="square" tIns="91425"/>
          <a:lstStyle>
            <a:lvl1pPr indent="0" lvl="0" marL="0" marR="0" rtl="0" algn="l">
              <a:spcBef>
                <a:spcPts val="700"/>
              </a:spcBef>
              <a:spcAft>
                <a:spcPts val="0"/>
              </a:spcAft>
              <a:buClr>
                <a:schemeClr val="accent2"/>
              </a:buClr>
              <a:buSzPts val="2200"/>
              <a:buFont typeface="Noto Sans Symbols"/>
              <a:buNone/>
              <a:defRPr b="0" i="0" sz="2600" u="none" cap="none" strike="noStrike">
                <a:solidFill>
                  <a:srgbClr val="FFFFFF"/>
                </a:solidFill>
                <a:latin typeface="Questrial"/>
                <a:ea typeface="Questrial"/>
                <a:cs typeface="Questrial"/>
                <a:sym typeface="Questrial"/>
              </a:defRPr>
            </a:lvl1pPr>
            <a:lvl2pPr indent="0" lvl="1" marL="457200" marR="0" rtl="0" algn="ctr">
              <a:spcBef>
                <a:spcPts val="550"/>
              </a:spcBef>
              <a:spcAft>
                <a:spcPts val="0"/>
              </a:spcAft>
              <a:buClr>
                <a:schemeClr val="accent1"/>
              </a:buClr>
              <a:buSzPts val="1800"/>
              <a:buFont typeface="Noto Sans Symbols"/>
              <a:buNone/>
              <a:defRPr b="0" i="0" sz="2600" u="none" cap="none" strike="noStrike">
                <a:solidFill>
                  <a:schemeClr val="lt1"/>
                </a:solidFill>
                <a:latin typeface="Questrial"/>
                <a:ea typeface="Questrial"/>
                <a:cs typeface="Questrial"/>
                <a:sym typeface="Questrial"/>
              </a:defRPr>
            </a:lvl2pPr>
            <a:lvl3pPr indent="0" lvl="2" marL="914400" marR="0" rtl="0" algn="ctr">
              <a:spcBef>
                <a:spcPts val="500"/>
              </a:spcBef>
              <a:spcAft>
                <a:spcPts val="0"/>
              </a:spcAft>
              <a:buClr>
                <a:schemeClr val="accent2"/>
              </a:buClr>
              <a:buSzPts val="1600"/>
              <a:buFont typeface="Noto Sans Symbols"/>
              <a:buNone/>
              <a:defRPr b="0" i="0" sz="2300" u="none" cap="none" strike="noStrike">
                <a:solidFill>
                  <a:schemeClr val="lt1"/>
                </a:solidFill>
                <a:latin typeface="Questrial"/>
                <a:ea typeface="Questrial"/>
                <a:cs typeface="Questrial"/>
                <a:sym typeface="Questrial"/>
              </a:defRPr>
            </a:lvl3pPr>
            <a:lvl4pPr indent="0" lvl="3" marL="1371600" marR="0" rtl="0" algn="ctr">
              <a:spcBef>
                <a:spcPts val="400"/>
              </a:spcBef>
              <a:spcAft>
                <a:spcPts val="0"/>
              </a:spcAft>
              <a:buClr>
                <a:schemeClr val="accent3"/>
              </a:buClr>
              <a:buSzPts val="1400"/>
              <a:buFont typeface="Noto Sans Symbols"/>
              <a:buNone/>
              <a:defRPr b="0" i="0" sz="2000" u="none" cap="none" strike="noStrike">
                <a:solidFill>
                  <a:schemeClr val="lt1"/>
                </a:solidFill>
                <a:latin typeface="Questrial"/>
                <a:ea typeface="Questrial"/>
                <a:cs typeface="Questrial"/>
                <a:sym typeface="Questrial"/>
              </a:defRPr>
            </a:lvl4pPr>
            <a:lvl5pPr indent="0" lvl="4" marL="1828800" marR="0" rtl="0" algn="ctr">
              <a:spcBef>
                <a:spcPts val="400"/>
              </a:spcBef>
              <a:spcAft>
                <a:spcPts val="0"/>
              </a:spcAft>
              <a:buClr>
                <a:schemeClr val="accent4"/>
              </a:buClr>
              <a:buSzPts val="1400"/>
              <a:buFont typeface="Noto Sans Symbols"/>
              <a:buNone/>
              <a:defRPr b="0" i="0" sz="2000" u="none" cap="none" strike="noStrike">
                <a:solidFill>
                  <a:schemeClr val="lt1"/>
                </a:solidFill>
                <a:latin typeface="Questrial"/>
                <a:ea typeface="Questrial"/>
                <a:cs typeface="Questrial"/>
                <a:sym typeface="Questrial"/>
              </a:defRPr>
            </a:lvl5pPr>
            <a:lvl6pPr indent="0" lvl="5" marL="2286000" marR="0" rtl="0" algn="ctr">
              <a:spcBef>
                <a:spcPts val="360"/>
              </a:spcBef>
              <a:spcAft>
                <a:spcPts val="0"/>
              </a:spcAft>
              <a:buClr>
                <a:schemeClr val="accent1"/>
              </a:buClr>
              <a:buSzPts val="1400"/>
              <a:buFont typeface="Noto Sans Symbols"/>
              <a:buNone/>
              <a:defRPr b="0" i="0" sz="1800" u="none" cap="none" strike="noStrike">
                <a:solidFill>
                  <a:schemeClr val="lt1"/>
                </a:solidFill>
                <a:latin typeface="Questrial"/>
                <a:ea typeface="Questrial"/>
                <a:cs typeface="Questrial"/>
                <a:sym typeface="Questrial"/>
              </a:defRPr>
            </a:lvl6pPr>
            <a:lvl7pPr indent="0" lvl="6" marL="2743200" marR="0" rtl="0" algn="ctr">
              <a:spcBef>
                <a:spcPts val="360"/>
              </a:spcBef>
              <a:spcAft>
                <a:spcPts val="0"/>
              </a:spcAft>
              <a:buClr>
                <a:schemeClr val="accent2"/>
              </a:buClr>
              <a:buSzPts val="1700"/>
              <a:buFont typeface="Noto Sans Symbols"/>
              <a:buNone/>
              <a:defRPr b="0" i="0" sz="1800" u="none" cap="none" strike="noStrike">
                <a:solidFill>
                  <a:schemeClr val="lt1"/>
                </a:solidFill>
                <a:latin typeface="Questrial"/>
                <a:ea typeface="Questrial"/>
                <a:cs typeface="Questrial"/>
                <a:sym typeface="Questrial"/>
              </a:defRPr>
            </a:lvl7pPr>
            <a:lvl8pPr indent="0" lvl="7" marL="3200400" marR="0" rtl="0" algn="ctr">
              <a:spcBef>
                <a:spcPts val="360"/>
              </a:spcBef>
              <a:spcAft>
                <a:spcPts val="0"/>
              </a:spcAft>
              <a:buClr>
                <a:schemeClr val="accent3"/>
              </a:buClr>
              <a:buSzPts val="1400"/>
              <a:buFont typeface="Noto Sans Symbols"/>
              <a:buNone/>
              <a:defRPr b="0" i="0" sz="1800" u="none" cap="none" strike="noStrike">
                <a:solidFill>
                  <a:schemeClr val="lt1"/>
                </a:solidFill>
                <a:latin typeface="Questrial"/>
                <a:ea typeface="Questrial"/>
                <a:cs typeface="Questrial"/>
                <a:sym typeface="Questrial"/>
              </a:defRPr>
            </a:lvl8pPr>
            <a:lvl9pPr indent="0" lvl="8" marL="3657600" marR="0" rtl="0" algn="ctr">
              <a:spcBef>
                <a:spcPts val="360"/>
              </a:spcBef>
              <a:spcAft>
                <a:spcPts val="0"/>
              </a:spcAft>
              <a:buClr>
                <a:schemeClr val="accent4"/>
              </a:buClr>
              <a:buSzPts val="1400"/>
              <a:buFont typeface="Noto Sans Symbols"/>
              <a:buNone/>
              <a:defRPr b="0" i="0" sz="1800" u="none" cap="none" strike="noStrike">
                <a:solidFill>
                  <a:schemeClr val="lt1"/>
                </a:solidFill>
                <a:latin typeface="Questrial"/>
                <a:ea typeface="Questrial"/>
                <a:cs typeface="Questrial"/>
                <a:sym typeface="Questrial"/>
              </a:defRPr>
            </a:lvl9pPr>
          </a:lstStyle>
          <a:p/>
        </p:txBody>
      </p:sp>
      <p:sp>
        <p:nvSpPr>
          <p:cNvPr id="48" name="Google Shape;48;p6"/>
          <p:cNvSpPr txBox="1"/>
          <p:nvPr>
            <p:ph idx="10" type="dt"/>
          </p:nvPr>
        </p:nvSpPr>
        <p:spPr>
          <a:xfrm>
            <a:off x="76200" y="4551524"/>
            <a:ext cx="2057400" cy="5145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2000" u="none" cap="none" strike="noStrike">
                <a:solidFill>
                  <a:srgbClr val="FFFFFF"/>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49" name="Google Shape;49;p6"/>
          <p:cNvSpPr txBox="1"/>
          <p:nvPr>
            <p:ph idx="11" type="ftr"/>
          </p:nvPr>
        </p:nvSpPr>
        <p:spPr>
          <a:xfrm>
            <a:off x="2085393" y="177404"/>
            <a:ext cx="5867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lt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50" name="Google Shape;50;p6"/>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lt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lt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lt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lt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lt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lt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lt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lt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lt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51" name="Shape 51"/>
        <p:cNvGrpSpPr/>
        <p:nvPr/>
      </p:nvGrpSpPr>
      <p:grpSpPr>
        <a:xfrm>
          <a:off x="0" y="0"/>
          <a:ext cx="0" cy="0"/>
          <a:chOff x="0" y="0"/>
          <a:chExt cx="0" cy="0"/>
        </a:xfrm>
      </p:grpSpPr>
      <p:sp>
        <p:nvSpPr>
          <p:cNvPr id="52" name="Google Shape;52;p7"/>
          <p:cNvSpPr txBox="1"/>
          <p:nvPr>
            <p:ph type="title"/>
          </p:nvPr>
        </p:nvSpPr>
        <p:spPr>
          <a:xfrm>
            <a:off x="533400" y="204787"/>
            <a:ext cx="81534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53" name="Google Shape;53;p7"/>
          <p:cNvSpPr txBox="1"/>
          <p:nvPr>
            <p:ph idx="1" type="body"/>
          </p:nvPr>
        </p:nvSpPr>
        <p:spPr>
          <a:xfrm>
            <a:off x="609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4" name="Google Shape;54;p7"/>
          <p:cNvSpPr txBox="1"/>
          <p:nvPr>
            <p:ph idx="2" type="body"/>
          </p:nvPr>
        </p:nvSpPr>
        <p:spPr>
          <a:xfrm>
            <a:off x="4800600" y="1828800"/>
            <a:ext cx="3886200" cy="26859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5" name="Google Shape;55;p7"/>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6" name="Google Shape;56;p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57" name="Google Shape;57;p7"/>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8" name="Google Shape;58;p7"/>
          <p:cNvSpPr txBox="1"/>
          <p:nvPr>
            <p:ph idx="3" type="body"/>
          </p:nvPr>
        </p:nvSpPr>
        <p:spPr>
          <a:xfrm>
            <a:off x="609600" y="1314450"/>
            <a:ext cx="3886200" cy="480000"/>
          </a:xfrm>
          <a:prstGeom prst="rect">
            <a:avLst/>
          </a:prstGeom>
          <a:solidFill>
            <a:schemeClr val="accent2"/>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9" name="Google Shape;59;p7"/>
          <p:cNvSpPr txBox="1"/>
          <p:nvPr>
            <p:ph idx="4" type="body"/>
          </p:nvPr>
        </p:nvSpPr>
        <p:spPr>
          <a:xfrm>
            <a:off x="4800600" y="1314450"/>
            <a:ext cx="3886200" cy="480000"/>
          </a:xfrm>
          <a:prstGeom prst="rect">
            <a:avLst/>
          </a:prstGeom>
          <a:solidFill>
            <a:schemeClr val="accent4"/>
          </a:solidFill>
          <a:ln>
            <a:noFill/>
          </a:ln>
        </p:spPr>
        <p:txBody>
          <a:bodyPr anchorCtr="0" anchor="ctr"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0" name="Shape 60"/>
        <p:cNvGrpSpPr/>
        <p:nvPr/>
      </p:nvGrpSpPr>
      <p:grpSpPr>
        <a:xfrm>
          <a:off x="0" y="0"/>
          <a:ext cx="0" cy="0"/>
          <a:chOff x="0" y="0"/>
          <a:chExt cx="0" cy="0"/>
        </a:xfrm>
      </p:grpSpPr>
      <p:sp>
        <p:nvSpPr>
          <p:cNvPr id="61" name="Google Shape;61;p8"/>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2" name="Google Shape;62;p8"/>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3" name="Google Shape;63;p8"/>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4" name="Google Shape;64;p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spTree>
      <p:nvGrpSpPr>
        <p:cNvPr id="65" name="Shape 65"/>
        <p:cNvGrpSpPr/>
        <p:nvPr/>
      </p:nvGrpSpPr>
      <p:grpSpPr>
        <a:xfrm>
          <a:off x="0" y="0"/>
          <a:ext cx="0" cy="0"/>
          <a:chOff x="0" y="0"/>
          <a:chExt cx="0" cy="0"/>
        </a:xfrm>
      </p:grpSpPr>
      <p:sp>
        <p:nvSpPr>
          <p:cNvPr id="66" name="Google Shape;66;p9"/>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7" name="Google Shape;67;p9"/>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8" name="Google Shape;68;p9"/>
          <p:cNvSpPr txBox="1"/>
          <p:nvPr>
            <p:ph idx="12" type="sldNum"/>
          </p:nvPr>
        </p:nvSpPr>
        <p:spPr>
          <a:xfrm>
            <a:off x="0" y="4686300"/>
            <a:ext cx="533400" cy="285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4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4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4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4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4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4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4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4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9" name="Shape 69"/>
        <p:cNvGrpSpPr/>
        <p:nvPr/>
      </p:nvGrpSpPr>
      <p:grpSpPr>
        <a:xfrm>
          <a:off x="0" y="0"/>
          <a:ext cx="0" cy="0"/>
          <a:chOff x="0" y="0"/>
          <a:chExt cx="0" cy="0"/>
        </a:xfrm>
      </p:grpSpPr>
      <p:sp>
        <p:nvSpPr>
          <p:cNvPr id="70" name="Google Shape;70;p10"/>
          <p:cNvSpPr txBox="1"/>
          <p:nvPr>
            <p:ph type="title"/>
          </p:nvPr>
        </p:nvSpPr>
        <p:spPr>
          <a:xfrm>
            <a:off x="609600" y="204787"/>
            <a:ext cx="8077200" cy="652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1" name="Google Shape;71;p10"/>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2" name="Google Shape;72;p10"/>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3" name="Google Shape;73;p1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1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1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1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1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1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1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1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74" name="Google Shape;74;p10"/>
          <p:cNvSpPr txBox="1"/>
          <p:nvPr>
            <p:ph idx="1" type="body"/>
          </p:nvPr>
        </p:nvSpPr>
        <p:spPr>
          <a:xfrm>
            <a:off x="609600" y="1314450"/>
            <a:ext cx="1600200" cy="3257700"/>
          </a:xfrm>
          <a:prstGeom prst="rect">
            <a:avLst/>
          </a:prstGeom>
          <a:solidFill>
            <a:schemeClr val="accent2"/>
          </a:solidFill>
          <a:ln cap="sq" cmpd="dbl" w="50800">
            <a:solidFill>
              <a:schemeClr val="accent2"/>
            </a:solidFill>
            <a:prstDash val="solid"/>
            <a:miter lim="800000"/>
            <a:headEnd len="sm" w="sm" type="none"/>
            <a:tailEnd len="sm" w="sm" type="none"/>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800" u="none" cap="none" strike="noStrike">
                <a:solidFill>
                  <a:schemeClr val="dk1"/>
                </a:solidFill>
                <a:latin typeface="Questrial"/>
                <a:ea typeface="Questrial"/>
                <a:cs typeface="Questrial"/>
                <a:sym typeface="Questrial"/>
              </a:defRPr>
            </a:lvl1pPr>
            <a:lvl2pPr indent="-228600" lvl="1" marL="914400" marR="0" rtl="0" algn="l">
              <a:spcBef>
                <a:spcPts val="100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5" name="Google Shape;75;p10"/>
          <p:cNvSpPr txBox="1"/>
          <p:nvPr>
            <p:ph idx="2" type="body"/>
          </p:nvPr>
        </p:nvSpPr>
        <p:spPr>
          <a:xfrm>
            <a:off x="2362200" y="1314450"/>
            <a:ext cx="6400800" cy="33147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bg>
      <p:bgPr>
        <a:blipFill rotWithShape="1">
          <a:blip r:embed="rId2">
            <a:alphaModFix/>
          </a:blip>
          <a:tile algn="tl" flip="none" tx="0" sx="100000" ty="0" sy="100000"/>
        </a:blipFill>
      </p:bgPr>
    </p:bg>
    <p:spTree>
      <p:nvGrpSpPr>
        <p:cNvPr id="76" name="Shape 76"/>
        <p:cNvGrpSpPr/>
        <p:nvPr/>
      </p:nvGrpSpPr>
      <p:grpSpPr>
        <a:xfrm>
          <a:off x="0" y="0"/>
          <a:ext cx="0" cy="0"/>
          <a:chOff x="0" y="0"/>
          <a:chExt cx="0" cy="0"/>
        </a:xfrm>
      </p:grpSpPr>
      <p:sp>
        <p:nvSpPr>
          <p:cNvPr id="77" name="Google Shape;77;p11"/>
          <p:cNvSpPr txBox="1"/>
          <p:nvPr>
            <p:ph idx="1" type="body"/>
          </p:nvPr>
        </p:nvSpPr>
        <p:spPr>
          <a:xfrm>
            <a:off x="1600200" y="4114800"/>
            <a:ext cx="7315200" cy="5145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2200"/>
              <a:buFont typeface="Noto Sans Symbols"/>
              <a:buNone/>
              <a:defRPr b="0" i="0" sz="1700" u="none" cap="none" strike="noStrike">
                <a:solidFill>
                  <a:schemeClr val="dk1"/>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80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600"/>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4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14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8" name="Google Shape;78;p11"/>
          <p:cNvSpPr/>
          <p:nvPr/>
        </p:nvSpPr>
        <p:spPr>
          <a:xfrm>
            <a:off x="-9144" y="3429000"/>
            <a:ext cx="9144000" cy="6651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79" name="Google Shape;79;p11"/>
          <p:cNvSpPr/>
          <p:nvPr/>
        </p:nvSpPr>
        <p:spPr>
          <a:xfrm>
            <a:off x="-9144" y="3497580"/>
            <a:ext cx="1463100" cy="534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0" name="Google Shape;80;p11"/>
          <p:cNvSpPr/>
          <p:nvPr/>
        </p:nvSpPr>
        <p:spPr>
          <a:xfrm>
            <a:off x="1545336" y="3490722"/>
            <a:ext cx="7598700" cy="534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1" name="Google Shape;81;p11"/>
          <p:cNvSpPr txBox="1"/>
          <p:nvPr>
            <p:ph type="title"/>
          </p:nvPr>
        </p:nvSpPr>
        <p:spPr>
          <a:xfrm>
            <a:off x="1600200" y="3486150"/>
            <a:ext cx="7315200" cy="5145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rgbClr val="FFFFFF"/>
              </a:buClr>
              <a:buSzPts val="3000"/>
              <a:buFont typeface="Questrial"/>
              <a:buNone/>
              <a:defRPr b="0" i="0" sz="2800" u="none" cap="none" strike="noStrike">
                <a:solidFill>
                  <a:srgbClr val="FFFFFF"/>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2" name="Google Shape;82;p11"/>
          <p:cNvSpPr/>
          <p:nvPr/>
        </p:nvSpPr>
        <p:spPr>
          <a:xfrm>
            <a:off x="1447800" y="0"/>
            <a:ext cx="100500" cy="5150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83" name="Google Shape;83;p11"/>
          <p:cNvSpPr txBox="1"/>
          <p:nvPr>
            <p:ph idx="10" type="dt"/>
          </p:nvPr>
        </p:nvSpPr>
        <p:spPr>
          <a:xfrm>
            <a:off x="62484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4" name="Google Shape;84;p11"/>
          <p:cNvSpPr txBox="1"/>
          <p:nvPr>
            <p:ph idx="12" type="sldNum"/>
          </p:nvPr>
        </p:nvSpPr>
        <p:spPr>
          <a:xfrm>
            <a:off x="0" y="3500437"/>
            <a:ext cx="1447800" cy="4977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8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8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8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8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8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8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8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8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8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85" name="Google Shape;85;p11"/>
          <p:cNvSpPr txBox="1"/>
          <p:nvPr>
            <p:ph idx="11" type="ftr"/>
          </p:nvPr>
        </p:nvSpPr>
        <p:spPr>
          <a:xfrm>
            <a:off x="1600200" y="4686155"/>
            <a:ext cx="4572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6" name="Google Shape;86;p11"/>
          <p:cNvSpPr/>
          <p:nvPr>
            <p:ph idx="2" type="pic"/>
          </p:nvPr>
        </p:nvSpPr>
        <p:spPr>
          <a:xfrm>
            <a:off x="1560576" y="0"/>
            <a:ext cx="7583400" cy="3426600"/>
          </a:xfrm>
          <a:prstGeom prst="rect">
            <a:avLst/>
          </a:prstGeom>
          <a:solidFill>
            <a:srgbClr val="D4D4D5"/>
          </a:solidFill>
          <a:ln>
            <a:noFill/>
          </a:ln>
        </p:spPr>
        <p:txBody>
          <a:bodyPr anchorCtr="0" anchor="t" bIns="91425" lIns="91425" spcFirstLastPara="1" rIns="91425" wrap="square" tIns="91425"/>
          <a:lstStyle>
            <a:lvl1pPr indent="0" lvl="0" marL="0" marR="0" rtl="0" algn="l">
              <a:spcBef>
                <a:spcPts val="700"/>
              </a:spcBef>
              <a:spcAft>
                <a:spcPts val="0"/>
              </a:spcAft>
              <a:buClr>
                <a:schemeClr val="accent2"/>
              </a:buClr>
              <a:buSzPts val="1400"/>
              <a:buFont typeface="Noto Sans Symbols"/>
              <a:buNone/>
              <a:defRPr b="0" i="0" sz="3200" u="none" cap="none" strike="noStrike">
                <a:solidFill>
                  <a:schemeClr val="dk1"/>
                </a:solidFill>
                <a:latin typeface="Questrial"/>
                <a:ea typeface="Questrial"/>
                <a:cs typeface="Questrial"/>
                <a:sym typeface="Questrial"/>
              </a:defRPr>
            </a:lvl1pPr>
            <a:lvl2pPr indent="-284480" lvl="1" marL="64008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228600" lvl="2" marL="9144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228600" lvl="3" marL="13716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228600" lvl="4" marL="18288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236220" lvl="5" marL="210312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231139" lvl="6" marL="237744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238760" lvl="7" marL="265176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233679" lvl="8" marL="292608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87" name="Shape 87"/>
        <p:cNvGrpSpPr/>
        <p:nvPr/>
      </p:nvGrpSpPr>
      <p:grpSpPr>
        <a:xfrm>
          <a:off x="0" y="0"/>
          <a:ext cx="0" cy="0"/>
          <a:chOff x="0" y="0"/>
          <a:chExt cx="0" cy="0"/>
        </a:xfrm>
      </p:grpSpPr>
      <p:sp>
        <p:nvSpPr>
          <p:cNvPr id="88" name="Google Shape;88;p12"/>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89" name="Google Shape;89;p12"/>
          <p:cNvSpPr txBox="1"/>
          <p:nvPr>
            <p:ph idx="1" type="body"/>
          </p:nvPr>
        </p:nvSpPr>
        <p:spPr>
          <a:xfrm rot="5400000">
            <a:off x="2991948" y="-1179150"/>
            <a:ext cx="3394800" cy="81534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0" name="Google Shape;90;p12"/>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1" name="Google Shape;91;p12"/>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2" name="Google Shape;92;p1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bg>
      <p:bgPr>
        <a:solidFill>
          <a:schemeClr val="lt1"/>
        </a:solidFill>
      </p:bgPr>
    </p:bg>
    <p:spTree>
      <p:nvGrpSpPr>
        <p:cNvPr id="93" name="Shape 93"/>
        <p:cNvGrpSpPr/>
        <p:nvPr/>
      </p:nvGrpSpPr>
      <p:grpSpPr>
        <a:xfrm>
          <a:off x="0" y="0"/>
          <a:ext cx="0" cy="0"/>
          <a:chOff x="0" y="0"/>
          <a:chExt cx="0" cy="0"/>
        </a:xfrm>
      </p:grpSpPr>
      <p:sp>
        <p:nvSpPr>
          <p:cNvPr id="94" name="Google Shape;94;p13"/>
          <p:cNvSpPr txBox="1"/>
          <p:nvPr>
            <p:ph type="title"/>
          </p:nvPr>
        </p:nvSpPr>
        <p:spPr>
          <a:xfrm rot="5400000">
            <a:off x="5513250" y="1497151"/>
            <a:ext cx="4137300" cy="20574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44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95" name="Google Shape;95;p13"/>
          <p:cNvSpPr txBox="1"/>
          <p:nvPr>
            <p:ph idx="1" type="body"/>
          </p:nvPr>
        </p:nvSpPr>
        <p:spPr>
          <a:xfrm rot="5400000">
            <a:off x="1169850" y="-255450"/>
            <a:ext cx="4137300" cy="5562600"/>
          </a:xfrm>
          <a:prstGeom prst="rect">
            <a:avLst/>
          </a:prstGeom>
          <a:noFill/>
          <a:ln>
            <a:noFill/>
          </a:ln>
        </p:spPr>
        <p:txBody>
          <a:bodyPr anchorCtr="0" anchor="t" bIns="91425" lIns="91425" spcFirstLastPara="1" rIns="91425" wrap="square" tIns="91425"/>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6" name="Google Shape;96;p13"/>
          <p:cNvSpPr txBox="1"/>
          <p:nvPr>
            <p:ph idx="10" type="dt"/>
          </p:nvPr>
        </p:nvSpPr>
        <p:spPr>
          <a:xfrm>
            <a:off x="6553200" y="4686302"/>
            <a:ext cx="22098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7" name="Google Shape;97;p13"/>
          <p:cNvSpPr txBox="1"/>
          <p:nvPr>
            <p:ph idx="11" type="ftr"/>
          </p:nvPr>
        </p:nvSpPr>
        <p:spPr>
          <a:xfrm>
            <a:off x="457202" y="4686156"/>
            <a:ext cx="55734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8" name="Google Shape;98;p13"/>
          <p:cNvSpPr/>
          <p:nvPr/>
        </p:nvSpPr>
        <p:spPr>
          <a:xfrm>
            <a:off x="6096318" y="0"/>
            <a:ext cx="3201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99" name="Google Shape;99;p13"/>
          <p:cNvSpPr/>
          <p:nvPr/>
        </p:nvSpPr>
        <p:spPr>
          <a:xfrm>
            <a:off x="6142038" y="457200"/>
            <a:ext cx="228600" cy="4686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0" name="Google Shape;100;p13"/>
          <p:cNvSpPr/>
          <p:nvPr/>
        </p:nvSpPr>
        <p:spPr>
          <a:xfrm>
            <a:off x="6142038" y="0"/>
            <a:ext cx="228600" cy="399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1" name="Google Shape;101;p13"/>
          <p:cNvSpPr txBox="1"/>
          <p:nvPr>
            <p:ph idx="12" type="sldNum"/>
          </p:nvPr>
        </p:nvSpPr>
        <p:spPr>
          <a:xfrm rot="5400000">
            <a:off x="6056376" y="77700"/>
            <a:ext cx="399900" cy="2445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1" showMasterSp="0">
  <p:cSld name="SECTION_HEADER_1">
    <p:bg>
      <p:bgPr>
        <a:blipFill rotWithShape="1">
          <a:blip r:embed="rId2">
            <a:alphaModFix/>
          </a:blip>
          <a:tile algn="tl" flip="none" tx="0" sx="99997" ty="0" sy="99997"/>
        </a:blipFill>
      </p:bgPr>
    </p:bg>
    <p:spTree>
      <p:nvGrpSpPr>
        <p:cNvPr id="102" name="Shape 102"/>
        <p:cNvGrpSpPr/>
        <p:nvPr/>
      </p:nvGrpSpPr>
      <p:grpSpPr>
        <a:xfrm>
          <a:off x="0" y="0"/>
          <a:ext cx="0" cy="0"/>
          <a:chOff x="0" y="0"/>
          <a:chExt cx="0" cy="0"/>
        </a:xfrm>
      </p:grpSpPr>
      <p:sp>
        <p:nvSpPr>
          <p:cNvPr id="103" name="Google Shape;103;p14"/>
          <p:cNvSpPr txBox="1"/>
          <p:nvPr>
            <p:ph idx="1" type="body"/>
          </p:nvPr>
        </p:nvSpPr>
        <p:spPr>
          <a:xfrm>
            <a:off x="1371601" y="2057400"/>
            <a:ext cx="7123200" cy="2495400"/>
          </a:xfrm>
          <a:prstGeom prst="rect">
            <a:avLst/>
          </a:prstGeom>
          <a:noFill/>
          <a:ln>
            <a:noFill/>
          </a:ln>
        </p:spPr>
        <p:txBody>
          <a:bodyPr anchorCtr="0" anchor="t" bIns="91425" lIns="91425" spcFirstLastPara="1" rIns="91425" wrap="square" tIns="91425"/>
          <a:lstStyle>
            <a:lvl1pPr indent="-228600" lvl="0" marL="457200" marR="0" rtl="0" algn="l">
              <a:spcBef>
                <a:spcPts val="700"/>
              </a:spcBef>
              <a:spcAft>
                <a:spcPts val="0"/>
              </a:spcAft>
              <a:buClr>
                <a:schemeClr val="accent2"/>
              </a:buClr>
              <a:buSzPts val="1680"/>
              <a:buFont typeface="Noto Sans Symbols"/>
              <a:buNone/>
              <a:defRPr b="0" i="0" sz="2800" u="none" cap="none" strike="noStrike">
                <a:solidFill>
                  <a:schemeClr val="dk2"/>
                </a:solidFill>
                <a:latin typeface="Questrial"/>
                <a:ea typeface="Questrial"/>
                <a:cs typeface="Questrial"/>
                <a:sym typeface="Questrial"/>
              </a:defRPr>
            </a:lvl1pPr>
            <a:lvl2pPr indent="-228600" lvl="1" marL="914400" marR="0" rtl="0" algn="l">
              <a:spcBef>
                <a:spcPts val="550"/>
              </a:spcBef>
              <a:spcAft>
                <a:spcPts val="0"/>
              </a:spcAft>
              <a:buClr>
                <a:schemeClr val="accent1"/>
              </a:buClr>
              <a:buSzPts val="1260"/>
              <a:buFont typeface="Noto Sans Symbols"/>
              <a:buNone/>
              <a:defRPr b="0" i="0" sz="1800" u="none" cap="none" strike="noStrike">
                <a:solidFill>
                  <a:srgbClr val="888888"/>
                </a:solidFill>
                <a:latin typeface="Questrial"/>
                <a:ea typeface="Questrial"/>
                <a:cs typeface="Questrial"/>
                <a:sym typeface="Questrial"/>
              </a:defRPr>
            </a:lvl2pPr>
            <a:lvl3pPr indent="-228600" lvl="2" marL="1371600" marR="0" rtl="0" algn="l">
              <a:spcBef>
                <a:spcPts val="500"/>
              </a:spcBef>
              <a:spcAft>
                <a:spcPts val="0"/>
              </a:spcAft>
              <a:buClr>
                <a:schemeClr val="accent2"/>
              </a:buClr>
              <a:buSzPts val="1200"/>
              <a:buFont typeface="Noto Sans Symbols"/>
              <a:buNone/>
              <a:defRPr b="0" i="0" sz="1600" u="none" cap="none" strike="noStrike">
                <a:solidFill>
                  <a:srgbClr val="888888"/>
                </a:solidFill>
                <a:latin typeface="Questrial"/>
                <a:ea typeface="Questrial"/>
                <a:cs typeface="Questrial"/>
                <a:sym typeface="Questrial"/>
              </a:defRPr>
            </a:lvl3pPr>
            <a:lvl4pPr indent="-228600" lvl="3" marL="1828800" marR="0" rtl="0" algn="l">
              <a:spcBef>
                <a:spcPts val="400"/>
              </a:spcBef>
              <a:spcAft>
                <a:spcPts val="0"/>
              </a:spcAft>
              <a:buClr>
                <a:schemeClr val="accent3"/>
              </a:buClr>
              <a:buSzPts val="1050"/>
              <a:buFont typeface="Noto Sans Symbols"/>
              <a:buNone/>
              <a:defRPr b="0" i="0" sz="1400" u="none" cap="none" strike="noStrike">
                <a:solidFill>
                  <a:srgbClr val="888888"/>
                </a:solidFill>
                <a:latin typeface="Questrial"/>
                <a:ea typeface="Questrial"/>
                <a:cs typeface="Questrial"/>
                <a:sym typeface="Questrial"/>
              </a:defRPr>
            </a:lvl4pPr>
            <a:lvl5pPr indent="-228600" lvl="4" marL="2286000" marR="0" rtl="0" algn="l">
              <a:spcBef>
                <a:spcPts val="400"/>
              </a:spcBef>
              <a:spcAft>
                <a:spcPts val="0"/>
              </a:spcAft>
              <a:buClr>
                <a:schemeClr val="accent4"/>
              </a:buClr>
              <a:buSzPts val="910"/>
              <a:buFont typeface="Noto Sans Symbols"/>
              <a:buNone/>
              <a:defRPr b="0" i="0" sz="1400" u="none" cap="none" strike="noStrike">
                <a:solidFill>
                  <a:srgbClr val="888888"/>
                </a:solidFill>
                <a:latin typeface="Questrial"/>
                <a:ea typeface="Questrial"/>
                <a:cs typeface="Questrial"/>
                <a:sym typeface="Questrial"/>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104" name="Google Shape;104;p14"/>
          <p:cNvSpPr/>
          <p:nvPr/>
        </p:nvSpPr>
        <p:spPr>
          <a:xfrm>
            <a:off x="0" y="1143000"/>
            <a:ext cx="9144000" cy="8574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5" name="Google Shape;105;p14"/>
          <p:cNvSpPr/>
          <p:nvPr/>
        </p:nvSpPr>
        <p:spPr>
          <a:xfrm>
            <a:off x="0" y="1200150"/>
            <a:ext cx="1295400" cy="7428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6" name="Google Shape;106;p14"/>
          <p:cNvSpPr/>
          <p:nvPr/>
        </p:nvSpPr>
        <p:spPr>
          <a:xfrm>
            <a:off x="1371600" y="1200150"/>
            <a:ext cx="7772400" cy="742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07" name="Google Shape;107;p14"/>
          <p:cNvSpPr txBox="1"/>
          <p:nvPr>
            <p:ph type="title"/>
          </p:nvPr>
        </p:nvSpPr>
        <p:spPr>
          <a:xfrm>
            <a:off x="1371600" y="1200150"/>
            <a:ext cx="7620000" cy="742800"/>
          </a:xfrm>
          <a:prstGeom prst="rect">
            <a:avLst/>
          </a:prstGeom>
          <a:noFill/>
          <a:ln>
            <a:noFill/>
          </a:ln>
        </p:spPr>
        <p:txBody>
          <a:bodyPr anchorCtr="0" anchor="ctr" bIns="91425" lIns="91425" spcFirstLastPara="1" rIns="91425" wrap="square" tIns="91425"/>
          <a:lstStyle>
            <a:lvl1pPr lvl="0" marR="0" rtl="0" algn="l">
              <a:spcBef>
                <a:spcPts val="0"/>
              </a:spcBef>
              <a:spcAft>
                <a:spcPts val="0"/>
              </a:spcAft>
              <a:buClr>
                <a:srgbClr val="FFFFFF"/>
              </a:buClr>
              <a:buSzPts val="3600"/>
              <a:buFont typeface="Questrial"/>
              <a:buNone/>
              <a:defRPr b="0" i="0" sz="3600" u="none" cap="none" strike="noStrike">
                <a:solidFill>
                  <a:srgbClr val="FFFFFF"/>
                </a:solidFill>
                <a:latin typeface="Questrial"/>
                <a:ea typeface="Questrial"/>
                <a:cs typeface="Questrial"/>
                <a:sym typeface="Quest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8" name="Google Shape;108;p14"/>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lv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lvl="1"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9" name="Google Shape;109;p14"/>
          <p:cNvSpPr txBox="1"/>
          <p:nvPr>
            <p:ph idx="12" type="sldNum"/>
          </p:nvPr>
        </p:nvSpPr>
        <p:spPr>
          <a:xfrm>
            <a:off x="0" y="1314450"/>
            <a:ext cx="1295400" cy="5262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2400" u="none" cap="none" strike="noStrike">
                <a:solidFill>
                  <a:srgbClr val="FFFFFF"/>
                </a:solidFill>
                <a:latin typeface="Questrial"/>
                <a:ea typeface="Questrial"/>
                <a:cs typeface="Questrial"/>
                <a:sym typeface="Questrial"/>
              </a:defRPr>
            </a:lvl1pPr>
            <a:lvl2pPr indent="0" lvl="1" marL="0" marR="0" rtl="0" algn="ctr">
              <a:spcBef>
                <a:spcPts val="0"/>
              </a:spcBef>
              <a:buNone/>
              <a:defRPr b="1" i="0" sz="2400" u="none" cap="none" strike="noStrike">
                <a:solidFill>
                  <a:srgbClr val="FFFFFF"/>
                </a:solidFill>
                <a:latin typeface="Questrial"/>
                <a:ea typeface="Questrial"/>
                <a:cs typeface="Questrial"/>
                <a:sym typeface="Questrial"/>
              </a:defRPr>
            </a:lvl2pPr>
            <a:lvl3pPr indent="0" lvl="2" marL="0" marR="0" rtl="0" algn="ctr">
              <a:spcBef>
                <a:spcPts val="0"/>
              </a:spcBef>
              <a:buNone/>
              <a:defRPr b="1" i="0" sz="2400" u="none" cap="none" strike="noStrike">
                <a:solidFill>
                  <a:srgbClr val="FFFFFF"/>
                </a:solidFill>
                <a:latin typeface="Questrial"/>
                <a:ea typeface="Questrial"/>
                <a:cs typeface="Questrial"/>
                <a:sym typeface="Questrial"/>
              </a:defRPr>
            </a:lvl3pPr>
            <a:lvl4pPr indent="0" lvl="3" marL="0" marR="0" rtl="0" algn="ctr">
              <a:spcBef>
                <a:spcPts val="0"/>
              </a:spcBef>
              <a:buNone/>
              <a:defRPr b="1" i="0" sz="2400" u="none" cap="none" strike="noStrike">
                <a:solidFill>
                  <a:srgbClr val="FFFFFF"/>
                </a:solidFill>
                <a:latin typeface="Questrial"/>
                <a:ea typeface="Questrial"/>
                <a:cs typeface="Questrial"/>
                <a:sym typeface="Questrial"/>
              </a:defRPr>
            </a:lvl4pPr>
            <a:lvl5pPr indent="0" lvl="4" marL="0" marR="0" rtl="0" algn="ctr">
              <a:spcBef>
                <a:spcPts val="0"/>
              </a:spcBef>
              <a:buNone/>
              <a:defRPr b="1" i="0" sz="2400" u="none" cap="none" strike="noStrike">
                <a:solidFill>
                  <a:srgbClr val="FFFFFF"/>
                </a:solidFill>
                <a:latin typeface="Questrial"/>
                <a:ea typeface="Questrial"/>
                <a:cs typeface="Questrial"/>
                <a:sym typeface="Questrial"/>
              </a:defRPr>
            </a:lvl5pPr>
            <a:lvl6pPr indent="0" lvl="5" marL="0" marR="0" rtl="0" algn="ctr">
              <a:spcBef>
                <a:spcPts val="0"/>
              </a:spcBef>
              <a:buNone/>
              <a:defRPr b="1" i="0" sz="2400" u="none" cap="none" strike="noStrike">
                <a:solidFill>
                  <a:srgbClr val="FFFFFF"/>
                </a:solidFill>
                <a:latin typeface="Questrial"/>
                <a:ea typeface="Questrial"/>
                <a:cs typeface="Questrial"/>
                <a:sym typeface="Questrial"/>
              </a:defRPr>
            </a:lvl6pPr>
            <a:lvl7pPr indent="0" lvl="6" marL="0" marR="0" rtl="0" algn="ctr">
              <a:spcBef>
                <a:spcPts val="0"/>
              </a:spcBef>
              <a:buNone/>
              <a:defRPr b="1" i="0" sz="2400" u="none" cap="none" strike="noStrike">
                <a:solidFill>
                  <a:srgbClr val="FFFFFF"/>
                </a:solidFill>
                <a:latin typeface="Questrial"/>
                <a:ea typeface="Questrial"/>
                <a:cs typeface="Questrial"/>
                <a:sym typeface="Questrial"/>
              </a:defRPr>
            </a:lvl7pPr>
            <a:lvl8pPr indent="0" lvl="7" marL="0" marR="0" rtl="0" algn="ctr">
              <a:spcBef>
                <a:spcPts val="0"/>
              </a:spcBef>
              <a:buNone/>
              <a:defRPr b="1" i="0" sz="2400" u="none" cap="none" strike="noStrike">
                <a:solidFill>
                  <a:srgbClr val="FFFFFF"/>
                </a:solidFill>
                <a:latin typeface="Questrial"/>
                <a:ea typeface="Questrial"/>
                <a:cs typeface="Questrial"/>
                <a:sym typeface="Questrial"/>
              </a:defRPr>
            </a:lvl8pPr>
            <a:lvl9pPr indent="0" lvl="8" marL="0" marR="0" rtl="0" algn="ctr">
              <a:spcBef>
                <a:spcPts val="0"/>
              </a:spcBef>
              <a:buNone/>
              <a:defRPr b="1" i="0" sz="2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a:p>
        </p:txBody>
      </p:sp>
      <p:sp>
        <p:nvSpPr>
          <p:cNvPr id="110" name="Google Shape;110;p14"/>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lv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lvl="1"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09600" y="171450"/>
            <a:ext cx="8153400" cy="742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Clr>
                <a:schemeClr val="dk2"/>
              </a:buClr>
              <a:buSzPts val="3000"/>
              <a:buFont typeface="Questrial"/>
              <a:buNone/>
              <a:defRPr b="0" i="0" sz="3000" u="none" cap="none" strike="noStrike">
                <a:solidFill>
                  <a:schemeClr val="dk2"/>
                </a:solidFill>
                <a:latin typeface="Questrial"/>
                <a:ea typeface="Questrial"/>
                <a:cs typeface="Questrial"/>
                <a:sym typeface="Questrial"/>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7" name="Google Shape;7;p1"/>
          <p:cNvSpPr txBox="1"/>
          <p:nvPr>
            <p:ph idx="1" type="body"/>
          </p:nvPr>
        </p:nvSpPr>
        <p:spPr>
          <a:xfrm>
            <a:off x="612648" y="1200150"/>
            <a:ext cx="8153400" cy="3394800"/>
          </a:xfrm>
          <a:prstGeom prst="rect">
            <a:avLst/>
          </a:prstGeom>
          <a:noFill/>
          <a:ln>
            <a:noFill/>
          </a:ln>
        </p:spPr>
        <p:txBody>
          <a:bodyPr anchorCtr="0" anchor="t" bIns="91425" lIns="91425" spcFirstLastPara="1" rIns="91425" wrap="square" tIns="91425"/>
          <a:lstStyle>
            <a:lvl1pPr indent="-368300" lvl="0" marL="457200" marR="0" rtl="0" algn="l">
              <a:lnSpc>
                <a:spcPct val="115000"/>
              </a:lnSpc>
              <a:spcBef>
                <a:spcPts val="700"/>
              </a:spcBef>
              <a:spcAft>
                <a:spcPts val="0"/>
              </a:spcAft>
              <a:buClr>
                <a:schemeClr val="accent2"/>
              </a:buClr>
              <a:buSzPts val="2200"/>
              <a:buFont typeface="Noto Sans Symbols"/>
              <a:buChar char="◻"/>
              <a:defRPr b="0" i="0" sz="2200" u="none" cap="none" strike="noStrike">
                <a:solidFill>
                  <a:schemeClr val="dk1"/>
                </a:solidFill>
                <a:latin typeface="Questrial"/>
                <a:ea typeface="Questrial"/>
                <a:cs typeface="Questrial"/>
                <a:sym typeface="Questrial"/>
              </a:defRPr>
            </a:lvl1pPr>
            <a:lvl2pPr indent="-342900" lvl="1" marL="914400" marR="0" rtl="0" algn="l">
              <a:lnSpc>
                <a:spcPct val="100000"/>
              </a:lnSpc>
              <a:spcBef>
                <a:spcPts val="55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2pPr>
            <a:lvl3pPr indent="-330200" lvl="2" marL="1371600" marR="0" rtl="0" algn="l">
              <a:lnSpc>
                <a:spcPct val="100000"/>
              </a:lnSpc>
              <a:spcBef>
                <a:spcPts val="500"/>
              </a:spcBef>
              <a:spcAft>
                <a:spcPts val="0"/>
              </a:spcAft>
              <a:buClr>
                <a:schemeClr val="accent2"/>
              </a:buClr>
              <a:buSzPts val="1600"/>
              <a:buFont typeface="Noto Sans Symbols"/>
              <a:buChar char="■"/>
              <a:defRPr b="0" i="0" sz="1600" u="none" cap="none" strike="noStrike">
                <a:solidFill>
                  <a:schemeClr val="dk1"/>
                </a:solidFill>
                <a:latin typeface="Questrial"/>
                <a:ea typeface="Questrial"/>
                <a:cs typeface="Questrial"/>
                <a:sym typeface="Questrial"/>
              </a:defRPr>
            </a:lvl3pPr>
            <a:lvl4pPr indent="-317500" lvl="3" marL="1828800" marR="0" rtl="0" algn="l">
              <a:lnSpc>
                <a:spcPct val="100000"/>
              </a:lnSpc>
              <a:spcBef>
                <a:spcPts val="40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4pPr>
            <a:lvl5pPr indent="-317500" lvl="4" marL="2286000" marR="0" rtl="0" algn="l">
              <a:lnSpc>
                <a:spcPct val="100000"/>
              </a:lnSpc>
              <a:spcBef>
                <a:spcPts val="40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5pPr>
            <a:lvl6pPr indent="-317500" lvl="5" marL="2743200" marR="0" rtl="0" algn="l">
              <a:lnSpc>
                <a:spcPct val="100000"/>
              </a:lnSpc>
              <a:spcBef>
                <a:spcPts val="360"/>
              </a:spcBef>
              <a:spcAft>
                <a:spcPts val="0"/>
              </a:spcAft>
              <a:buClr>
                <a:schemeClr val="accent1"/>
              </a:buClr>
              <a:buSzPts val="1400"/>
              <a:buFont typeface="Noto Sans Symbols"/>
              <a:buChar char="▪"/>
              <a:defRPr b="0" i="0" u="none" cap="none" strike="noStrike">
                <a:solidFill>
                  <a:schemeClr val="dk1"/>
                </a:solidFill>
                <a:latin typeface="Questrial"/>
                <a:ea typeface="Questrial"/>
                <a:cs typeface="Questrial"/>
                <a:sym typeface="Questrial"/>
              </a:defRPr>
            </a:lvl6pPr>
            <a:lvl7pPr indent="-336550" lvl="6" marL="3200400" marR="0" rtl="0" algn="l">
              <a:lnSpc>
                <a:spcPct val="100000"/>
              </a:lnSpc>
              <a:spcBef>
                <a:spcPts val="360"/>
              </a:spcBef>
              <a:spcAft>
                <a:spcPts val="0"/>
              </a:spcAft>
              <a:buClr>
                <a:schemeClr val="accent2"/>
              </a:buClr>
              <a:buSzPts val="1700"/>
              <a:buFont typeface="Noto Sans Symbols"/>
              <a:buChar char="▪"/>
              <a:defRPr b="0" i="0" u="none" cap="none" strike="noStrike">
                <a:solidFill>
                  <a:schemeClr val="dk1"/>
                </a:solidFill>
                <a:latin typeface="Questrial"/>
                <a:ea typeface="Questrial"/>
                <a:cs typeface="Questrial"/>
                <a:sym typeface="Questrial"/>
              </a:defRPr>
            </a:lvl7pPr>
            <a:lvl8pPr indent="-317500" lvl="7" marL="3657600" marR="0" rtl="0" algn="l">
              <a:lnSpc>
                <a:spcPct val="100000"/>
              </a:lnSpc>
              <a:spcBef>
                <a:spcPts val="360"/>
              </a:spcBef>
              <a:spcAft>
                <a:spcPts val="0"/>
              </a:spcAft>
              <a:buClr>
                <a:schemeClr val="accent3"/>
              </a:buClr>
              <a:buSzPts val="1400"/>
              <a:buFont typeface="Noto Sans Symbols"/>
              <a:buChar char="▪"/>
              <a:defRPr b="0" i="0" u="none" cap="none" strike="noStrike">
                <a:solidFill>
                  <a:schemeClr val="dk1"/>
                </a:solidFill>
                <a:latin typeface="Questrial"/>
                <a:ea typeface="Questrial"/>
                <a:cs typeface="Questrial"/>
                <a:sym typeface="Questrial"/>
              </a:defRPr>
            </a:lvl8pPr>
            <a:lvl9pPr indent="-317500" lvl="8" marL="4114800" marR="0" rtl="0" algn="l">
              <a:lnSpc>
                <a:spcPct val="100000"/>
              </a:lnSpc>
              <a:spcBef>
                <a:spcPts val="360"/>
              </a:spcBef>
              <a:spcAft>
                <a:spcPts val="0"/>
              </a:spcAft>
              <a:buClr>
                <a:schemeClr val="accent4"/>
              </a:buClr>
              <a:buSzPts val="1400"/>
              <a:buFont typeface="Noto Sans Symbols"/>
              <a:buChar char="▪"/>
              <a:defRPr b="0" i="0" u="none" cap="none" strike="noStrike">
                <a:solidFill>
                  <a:schemeClr val="dk1"/>
                </a:solidFill>
                <a:latin typeface="Questrial"/>
                <a:ea typeface="Questrial"/>
                <a:cs typeface="Questrial"/>
                <a:sym typeface="Questrial"/>
              </a:defRPr>
            </a:lvl9pPr>
          </a:lstStyle>
          <a:p/>
        </p:txBody>
      </p:sp>
      <p:sp>
        <p:nvSpPr>
          <p:cNvPr id="8" name="Google Shape;8;p1"/>
          <p:cNvSpPr txBox="1"/>
          <p:nvPr>
            <p:ph idx="10" type="dt"/>
          </p:nvPr>
        </p:nvSpPr>
        <p:spPr>
          <a:xfrm>
            <a:off x="6096000" y="4686300"/>
            <a:ext cx="26670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9" name="Google Shape;9;p1"/>
          <p:cNvSpPr txBox="1"/>
          <p:nvPr>
            <p:ph idx="11" type="ftr"/>
          </p:nvPr>
        </p:nvSpPr>
        <p:spPr>
          <a:xfrm>
            <a:off x="609601" y="4686155"/>
            <a:ext cx="5421000" cy="273900"/>
          </a:xfrm>
          <a:prstGeom prst="rect">
            <a:avLst/>
          </a:prstGeom>
          <a:noFill/>
          <a:ln>
            <a:noFill/>
          </a:ln>
        </p:spPr>
        <p:txBody>
          <a:bodyPr anchorCtr="0" anchor="ctr" bIns="91425" lIns="91425" spcFirstLastPara="1" rIns="91425" wrap="square" tIns="91425"/>
          <a:lstStyle>
            <a:lvl1pPr indent="0" lvl="0" marL="0" marR="0" rtl="0" algn="r">
              <a:spcBef>
                <a:spcPts val="0"/>
              </a:spcBef>
              <a:spcAft>
                <a:spcPts val="0"/>
              </a:spcAft>
              <a:buSzPts val="1400"/>
              <a:buNone/>
              <a:defRPr b="0" i="0" sz="1400" u="none" cap="none" strike="noStrike">
                <a:solidFill>
                  <a:schemeClr val="dk2"/>
                </a:solidFill>
                <a:latin typeface="Questrial"/>
                <a:ea typeface="Questrial"/>
                <a:cs typeface="Questrial"/>
                <a:sym typeface="Questrial"/>
              </a:defRPr>
            </a:lvl1pPr>
            <a:lvl2pPr indent="0" lvl="1" marL="457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indent="0" lvl="2" marL="914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indent="0" lvl="3" marL="1371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indent="0" lvl="4" marL="18288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indent="0" lvl="5" marL="22860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indent="0" lvl="6" marL="27432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indent="0" lvl="7" marL="32004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indent="0" lvl="8" marL="3657600" marR="0" rtl="0" algn="l">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 name="Google Shape;10;p1"/>
          <p:cNvSpPr/>
          <p:nvPr/>
        </p:nvSpPr>
        <p:spPr>
          <a:xfrm>
            <a:off x="0" y="925830"/>
            <a:ext cx="9144000" cy="240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1" name="Google Shape;11;p1"/>
          <p:cNvSpPr/>
          <p:nvPr/>
        </p:nvSpPr>
        <p:spPr>
          <a:xfrm>
            <a:off x="0" y="960120"/>
            <a:ext cx="533400" cy="1713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2" name="Google Shape;12;p1"/>
          <p:cNvSpPr/>
          <p:nvPr/>
        </p:nvSpPr>
        <p:spPr>
          <a:xfrm>
            <a:off x="590550" y="960120"/>
            <a:ext cx="8553600" cy="171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Questrial"/>
              <a:ea typeface="Questrial"/>
              <a:cs typeface="Questrial"/>
              <a:sym typeface="Questrial"/>
            </a:endParaRPr>
          </a:p>
        </p:txBody>
      </p:sp>
      <p:sp>
        <p:nvSpPr>
          <p:cNvPr id="13" name="Google Shape;13;p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200" u="none" cap="none" strike="noStrike">
                <a:solidFill>
                  <a:schemeClr val="dk2"/>
                </a:solidFill>
                <a:latin typeface="Questrial"/>
                <a:ea typeface="Questrial"/>
                <a:cs typeface="Questrial"/>
                <a:sym typeface="Questrial"/>
              </a:defRPr>
            </a:lvl1pPr>
            <a:lvl2pPr indent="0" lvl="1" marL="0" marR="0" rtl="0" algn="ctr">
              <a:spcBef>
                <a:spcPts val="0"/>
              </a:spcBef>
              <a:buNone/>
              <a:defRPr b="1" i="0" sz="1200" u="none" cap="none" strike="noStrike">
                <a:solidFill>
                  <a:schemeClr val="dk2"/>
                </a:solidFill>
                <a:latin typeface="Questrial"/>
                <a:ea typeface="Questrial"/>
                <a:cs typeface="Questrial"/>
                <a:sym typeface="Questrial"/>
              </a:defRPr>
            </a:lvl2pPr>
            <a:lvl3pPr indent="0" lvl="2" marL="0" marR="0" rtl="0" algn="ctr">
              <a:spcBef>
                <a:spcPts val="0"/>
              </a:spcBef>
              <a:buNone/>
              <a:defRPr b="1" i="0" sz="1200" u="none" cap="none" strike="noStrike">
                <a:solidFill>
                  <a:schemeClr val="dk2"/>
                </a:solidFill>
                <a:latin typeface="Questrial"/>
                <a:ea typeface="Questrial"/>
                <a:cs typeface="Questrial"/>
                <a:sym typeface="Questrial"/>
              </a:defRPr>
            </a:lvl3pPr>
            <a:lvl4pPr indent="0" lvl="3" marL="0" marR="0" rtl="0" algn="ctr">
              <a:spcBef>
                <a:spcPts val="0"/>
              </a:spcBef>
              <a:buNone/>
              <a:defRPr b="1" i="0" sz="1200" u="none" cap="none" strike="noStrike">
                <a:solidFill>
                  <a:schemeClr val="dk2"/>
                </a:solidFill>
                <a:latin typeface="Questrial"/>
                <a:ea typeface="Questrial"/>
                <a:cs typeface="Questrial"/>
                <a:sym typeface="Questrial"/>
              </a:defRPr>
            </a:lvl4pPr>
            <a:lvl5pPr indent="0" lvl="4" marL="0" marR="0" rtl="0" algn="ctr">
              <a:spcBef>
                <a:spcPts val="0"/>
              </a:spcBef>
              <a:buNone/>
              <a:defRPr b="1" i="0" sz="1200" u="none" cap="none" strike="noStrike">
                <a:solidFill>
                  <a:schemeClr val="dk2"/>
                </a:solidFill>
                <a:latin typeface="Questrial"/>
                <a:ea typeface="Questrial"/>
                <a:cs typeface="Questrial"/>
                <a:sym typeface="Questrial"/>
              </a:defRPr>
            </a:lvl5pPr>
            <a:lvl6pPr indent="0" lvl="5" marL="0" marR="0" rtl="0" algn="ctr">
              <a:spcBef>
                <a:spcPts val="0"/>
              </a:spcBef>
              <a:buNone/>
              <a:defRPr b="1" i="0" sz="1200" u="none" cap="none" strike="noStrike">
                <a:solidFill>
                  <a:schemeClr val="dk2"/>
                </a:solidFill>
                <a:latin typeface="Questrial"/>
                <a:ea typeface="Questrial"/>
                <a:cs typeface="Questrial"/>
                <a:sym typeface="Questrial"/>
              </a:defRPr>
            </a:lvl6pPr>
            <a:lvl7pPr indent="0" lvl="6" marL="0" marR="0" rtl="0" algn="ctr">
              <a:spcBef>
                <a:spcPts val="0"/>
              </a:spcBef>
              <a:buNone/>
              <a:defRPr b="1" i="0" sz="1200" u="none" cap="none" strike="noStrike">
                <a:solidFill>
                  <a:schemeClr val="dk2"/>
                </a:solidFill>
                <a:latin typeface="Questrial"/>
                <a:ea typeface="Questrial"/>
                <a:cs typeface="Questrial"/>
                <a:sym typeface="Questrial"/>
              </a:defRPr>
            </a:lvl7pPr>
            <a:lvl8pPr indent="0" lvl="7" marL="0" marR="0" rtl="0" algn="ctr">
              <a:spcBef>
                <a:spcPts val="0"/>
              </a:spcBef>
              <a:buNone/>
              <a:defRPr b="1" i="0" sz="1200" u="none" cap="none" strike="noStrike">
                <a:solidFill>
                  <a:schemeClr val="dk2"/>
                </a:solidFill>
                <a:latin typeface="Questrial"/>
                <a:ea typeface="Questrial"/>
                <a:cs typeface="Questrial"/>
                <a:sym typeface="Questrial"/>
              </a:defRPr>
            </a:lvl8pPr>
            <a:lvl9pPr indent="0" lvl="8" marL="0" marR="0" rtl="0" algn="ctr">
              <a:spcBef>
                <a:spcPts val="0"/>
              </a:spcBef>
              <a:buNone/>
              <a:defRPr b="1" i="0" sz="12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
              <a:t>‹#›</a:t>
            </a:fld>
            <a:endParaRPr sz="1400">
              <a:solidFill>
                <a:srgbClr val="FFFFFF"/>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www.tutorialspoint.com/dbms/" TargetMode="Externa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2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25.png"/><Relationship Id="rId4" Type="http://schemas.openxmlformats.org/officeDocument/2006/relationships/image" Target="../media/image2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35.png"/><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3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3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4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3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1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3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3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4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3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3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4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4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4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4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5"/>
          <p:cNvSpPr txBox="1"/>
          <p:nvPr>
            <p:ph type="ctrTitle"/>
          </p:nvPr>
        </p:nvSpPr>
        <p:spPr>
          <a:xfrm>
            <a:off x="361950" y="600075"/>
            <a:ext cx="7715250" cy="1133475"/>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2"/>
              </a:buClr>
              <a:buSzPts val="3200"/>
              <a:buFont typeface="Questrial"/>
              <a:buNone/>
            </a:pPr>
            <a:r>
              <a:rPr b="0" i="0" lang="en" sz="3200" u="none" cap="none" strike="noStrike">
                <a:solidFill>
                  <a:schemeClr val="lt2"/>
                </a:solidFill>
                <a:latin typeface="Questrial"/>
                <a:ea typeface="Questrial"/>
                <a:cs typeface="Questrial"/>
                <a:sym typeface="Questrial"/>
              </a:rPr>
              <a:t>5. DATABASE SYSTEMS</a:t>
            </a:r>
            <a:endParaRPr/>
          </a:p>
        </p:txBody>
      </p:sp>
      <p:sp>
        <p:nvSpPr>
          <p:cNvPr id="117" name="Google Shape;117;p15"/>
          <p:cNvSpPr txBox="1"/>
          <p:nvPr>
            <p:ph idx="1" type="subTitle"/>
          </p:nvPr>
        </p:nvSpPr>
        <p:spPr>
          <a:xfrm>
            <a:off x="2362200" y="4537528"/>
            <a:ext cx="6705600" cy="514500"/>
          </a:xfrm>
          <a:prstGeom prst="rect">
            <a:avLst/>
          </a:prstGeom>
          <a:noFill/>
          <a:ln>
            <a:noFill/>
          </a:ln>
        </p:spPr>
        <p:txBody>
          <a:bodyPr anchorCtr="0" anchor="ctr" bIns="45700" lIns="91425" spcFirstLastPara="1" rIns="91425" wrap="square" tIns="45700">
            <a:noAutofit/>
          </a:bodyPr>
          <a:lstStyle/>
          <a:p>
            <a:pPr indent="0" lvl="0" marL="0" marR="0" rtl="0" algn="l">
              <a:lnSpc>
                <a:spcPct val="80000"/>
              </a:lnSpc>
              <a:spcBef>
                <a:spcPts val="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D. Serikbayev East Kazakhstan State Technical University</a:t>
            </a:r>
            <a:endParaRPr/>
          </a:p>
          <a:p>
            <a:pPr indent="0" lvl="0" marL="0" marR="0" rtl="0" algn="l">
              <a:lnSpc>
                <a:spcPct val="80000"/>
              </a:lnSpc>
              <a:spcBef>
                <a:spcPts val="700"/>
              </a:spcBef>
              <a:spcAft>
                <a:spcPts val="0"/>
              </a:spcAft>
              <a:buClr>
                <a:schemeClr val="accent2"/>
              </a:buClr>
              <a:buSzPts val="741"/>
              <a:buFont typeface="Noto Sans Symbols"/>
              <a:buNone/>
            </a:pPr>
            <a:r>
              <a:rPr b="0" i="0" lang="en" sz="1235" u="none" cap="none" strike="noStrike">
                <a:solidFill>
                  <a:srgbClr val="FFFFFF"/>
                </a:solidFill>
                <a:latin typeface="Questrial"/>
                <a:ea typeface="Questrial"/>
                <a:cs typeface="Questrial"/>
                <a:sym typeface="Questrial"/>
              </a:rPr>
              <a:t>ICT Spring 201</a:t>
            </a:r>
            <a:r>
              <a:rPr lang="en" sz="1235"/>
              <a:t>9</a:t>
            </a:r>
            <a:endParaRPr/>
          </a:p>
        </p:txBody>
      </p:sp>
      <p:sp>
        <p:nvSpPr>
          <p:cNvPr id="118" name="Google Shape;118;p15"/>
          <p:cNvSpPr txBox="1"/>
          <p:nvPr>
            <p:ph idx="12" type="sldNum"/>
          </p:nvPr>
        </p:nvSpPr>
        <p:spPr>
          <a:xfrm>
            <a:off x="8001000" y="171450"/>
            <a:ext cx="838200" cy="285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chemeClr val="lt2"/>
                </a:solidFill>
                <a:latin typeface="Questrial"/>
                <a:ea typeface="Questrial"/>
                <a:cs typeface="Questrial"/>
                <a:sym typeface="Questrial"/>
              </a:rPr>
              <a:t>‹#›</a:t>
            </a:fld>
            <a:endParaRPr b="1" sz="1400">
              <a:solidFill>
                <a:schemeClr val="lt2"/>
              </a:solidFill>
              <a:latin typeface="Questrial"/>
              <a:ea typeface="Questrial"/>
              <a:cs typeface="Questrial"/>
              <a:sym typeface="Questrial"/>
            </a:endParaRPr>
          </a:p>
        </p:txBody>
      </p:sp>
      <p:pic>
        <p:nvPicPr>
          <p:cNvPr descr="http://www.ektu.kz/img/logo_white.png" id="119" name="Google Shape;119;p15"/>
          <p:cNvPicPr preferRelativeResize="0"/>
          <p:nvPr/>
        </p:nvPicPr>
        <p:blipFill rotWithShape="1">
          <a:blip r:embed="rId3">
            <a:alphaModFix/>
          </a:blip>
          <a:srcRect b="0" l="0" r="0" t="0"/>
          <a:stretch/>
        </p:blipFill>
        <p:spPr>
          <a:xfrm>
            <a:off x="8610600" y="4607151"/>
            <a:ext cx="375103" cy="375103"/>
          </a:xfrm>
          <a:prstGeom prst="rect">
            <a:avLst/>
          </a:prstGeom>
          <a:noFill/>
          <a:ln>
            <a:noFill/>
          </a:ln>
        </p:spPr>
      </p:pic>
      <p:pic>
        <p:nvPicPr>
          <p:cNvPr id="120" name="Google Shape;120;p15"/>
          <p:cNvPicPr preferRelativeResize="0"/>
          <p:nvPr/>
        </p:nvPicPr>
        <p:blipFill rotWithShape="1">
          <a:blip r:embed="rId4">
            <a:alphaModFix/>
          </a:blip>
          <a:srcRect b="0" l="0" r="0" t="0"/>
          <a:stretch/>
        </p:blipFill>
        <p:spPr>
          <a:xfrm>
            <a:off x="5416097" y="1937012"/>
            <a:ext cx="3194503" cy="2395877"/>
          </a:xfrm>
          <a:prstGeom prst="rect">
            <a:avLst/>
          </a:prstGeom>
          <a:noFill/>
          <a:ln>
            <a:noFill/>
          </a:ln>
        </p:spPr>
      </p:pic>
      <p:sp>
        <p:nvSpPr>
          <p:cNvPr id="121" name="Google Shape;121;p15"/>
          <p:cNvSpPr txBox="1"/>
          <p:nvPr>
            <p:ph idx="1" type="subTitle"/>
          </p:nvPr>
        </p:nvSpPr>
        <p:spPr>
          <a:xfrm>
            <a:off x="0" y="4571950"/>
            <a:ext cx="2214600" cy="375000"/>
          </a:xfrm>
          <a:prstGeom prst="rect">
            <a:avLst/>
          </a:prstGeom>
          <a:noFill/>
          <a:ln>
            <a:noFill/>
          </a:ln>
        </p:spPr>
        <p:txBody>
          <a:bodyPr anchorCtr="0" anchor="ctr" bIns="45700" lIns="91425" spcFirstLastPara="1" rIns="91425" wrap="square" tIns="45700">
            <a:noAutofit/>
          </a:bodyPr>
          <a:lstStyle/>
          <a:p>
            <a:pPr indent="0" lvl="0" marL="0" marR="0" rtl="0" algn="l">
              <a:lnSpc>
                <a:spcPct val="80000"/>
              </a:lnSpc>
              <a:spcBef>
                <a:spcPts val="700"/>
              </a:spcBef>
              <a:spcAft>
                <a:spcPts val="0"/>
              </a:spcAft>
              <a:buClr>
                <a:schemeClr val="accent2"/>
              </a:buClr>
              <a:buSzPts val="741"/>
              <a:buFont typeface="Noto Sans Symbols"/>
              <a:buNone/>
            </a:pPr>
            <a:r>
              <a:rPr lang="en" sz="1235"/>
              <a:t>Айтмұханбетова Эльвира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16"/>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Copyright Notice</a:t>
            </a:r>
            <a:endParaRPr/>
          </a:p>
        </p:txBody>
      </p:sp>
      <p:sp>
        <p:nvSpPr>
          <p:cNvPr id="128" name="Google Shape;128;p16"/>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129" name="Google Shape;129;p16"/>
          <p:cNvSpPr txBox="1"/>
          <p:nvPr/>
        </p:nvSpPr>
        <p:spPr>
          <a:xfrm>
            <a:off x="612648" y="1200150"/>
            <a:ext cx="8153400" cy="3372000"/>
          </a:xfrm>
          <a:prstGeom prst="rect">
            <a:avLst/>
          </a:prstGeom>
          <a:noFill/>
          <a:ln>
            <a:noFill/>
          </a:ln>
        </p:spPr>
        <p:txBody>
          <a:bodyPr anchorCtr="0" anchor="t" bIns="45700" lIns="91425" spcFirstLastPara="1" rIns="91425" wrap="square" tIns="45700">
            <a:noAutofit/>
          </a:bodyPr>
          <a:lstStyle/>
          <a:p>
            <a:pPr indent="-368300" lvl="0" marL="457200" rtl="0" algn="l">
              <a:lnSpc>
                <a:spcPct val="115000"/>
              </a:lnSpc>
              <a:spcBef>
                <a:spcPts val="700"/>
              </a:spcBef>
              <a:spcAft>
                <a:spcPts val="0"/>
              </a:spcAft>
              <a:buClr>
                <a:srgbClr val="A7B789"/>
              </a:buClr>
              <a:buSzPts val="2200"/>
              <a:buFont typeface="Noto Sans Symbols"/>
              <a:buChar char="◻"/>
            </a:pPr>
            <a:r>
              <a:rPr lang="en" sz="2200">
                <a:solidFill>
                  <a:schemeClr val="dk1"/>
                </a:solidFill>
                <a:latin typeface="Questrial"/>
                <a:ea typeface="Questrial"/>
                <a:cs typeface="Questrial"/>
                <a:sym typeface="Questrial"/>
              </a:rPr>
              <a:t>© tutorialspoint</a:t>
            </a:r>
            <a:endParaRPr sz="1800">
              <a:solidFill>
                <a:schemeClr val="dk1"/>
              </a:solidFill>
              <a:latin typeface="Questrial"/>
              <a:ea typeface="Questrial"/>
              <a:cs typeface="Questrial"/>
              <a:sym typeface="Questrial"/>
            </a:endParaRPr>
          </a:p>
          <a:p>
            <a:pPr indent="-368300" lvl="0" marL="457200" rtl="0" algn="l">
              <a:lnSpc>
                <a:spcPct val="115000"/>
              </a:lnSpc>
              <a:spcBef>
                <a:spcPts val="700"/>
              </a:spcBef>
              <a:spcAft>
                <a:spcPts val="0"/>
              </a:spcAft>
              <a:buClr>
                <a:srgbClr val="A7B789"/>
              </a:buClr>
              <a:buSzPts val="2200"/>
              <a:buFont typeface="Noto Sans Symbols"/>
              <a:buChar char="◻"/>
            </a:pPr>
            <a:r>
              <a:rPr lang="en" sz="2200">
                <a:latin typeface="Questrial"/>
                <a:ea typeface="Questrial"/>
                <a:cs typeface="Questrial"/>
                <a:sym typeface="Questrial"/>
              </a:rPr>
              <a:t>This presentation uses materials from tutorialspoint’s Database Management System Tutorial</a:t>
            </a:r>
            <a:endParaRPr sz="2200">
              <a:latin typeface="Questrial"/>
              <a:ea typeface="Questrial"/>
              <a:cs typeface="Questrial"/>
              <a:sym typeface="Questrial"/>
            </a:endParaRPr>
          </a:p>
          <a:p>
            <a:pPr indent="-368300" lvl="1" marL="914400" rtl="0" algn="l">
              <a:spcBef>
                <a:spcPts val="550"/>
              </a:spcBef>
              <a:spcAft>
                <a:spcPts val="0"/>
              </a:spcAft>
              <a:buClr>
                <a:srgbClr val="6F6F74"/>
              </a:buClr>
              <a:buSzPts val="2200"/>
              <a:buFont typeface="Questrial"/>
              <a:buChar char="▶"/>
            </a:pPr>
            <a:r>
              <a:rPr lang="en" sz="1800" u="sng">
                <a:solidFill>
                  <a:schemeClr val="hlink"/>
                </a:solidFill>
                <a:latin typeface="Questrial"/>
                <a:ea typeface="Questrial"/>
                <a:cs typeface="Questrial"/>
                <a:sym typeface="Questrial"/>
                <a:hlinkClick r:id="rId3"/>
              </a:rPr>
              <a:t>https://www.tutorialspoint.com/dbms/</a:t>
            </a:r>
            <a:endParaRPr sz="2200">
              <a:latin typeface="Questrial"/>
              <a:ea typeface="Questrial"/>
              <a:cs typeface="Questrial"/>
              <a:sym typeface="Questrial"/>
            </a:endParaRPr>
          </a:p>
        </p:txBody>
      </p:sp>
      <p:pic>
        <p:nvPicPr>
          <p:cNvPr id="130" name="Google Shape;130;p16"/>
          <p:cNvPicPr preferRelativeResize="0"/>
          <p:nvPr/>
        </p:nvPicPr>
        <p:blipFill>
          <a:blip r:embed="rId4">
            <a:alphaModFix/>
          </a:blip>
          <a:stretch>
            <a:fillRect/>
          </a:stretch>
        </p:blipFill>
        <p:spPr>
          <a:xfrm>
            <a:off x="3248099" y="1240724"/>
            <a:ext cx="1738625" cy="508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17"/>
          <p:cNvSpPr txBox="1"/>
          <p:nvPr>
            <p:ph idx="1" type="body"/>
          </p:nvPr>
        </p:nvSpPr>
        <p:spPr>
          <a:xfrm>
            <a:off x="1371601" y="2057400"/>
            <a:ext cx="7123113" cy="2495550"/>
          </a:xfrm>
          <a:prstGeom prst="rect">
            <a:avLst/>
          </a:prstGeom>
          <a:noFill/>
          <a:ln>
            <a:noFill/>
          </a:ln>
        </p:spPr>
        <p:txBody>
          <a:bodyPr anchorCtr="0" anchor="t" bIns="45700" lIns="91425" spcFirstLastPara="1" rIns="91425" wrap="square" tIns="45700">
            <a:noAutofit/>
          </a:bodyPr>
          <a:lstStyle/>
          <a:p>
            <a:pPr indent="-209550" lvl="0" marL="320040" rtl="0" algn="l">
              <a:spcBef>
                <a:spcPts val="700"/>
              </a:spcBef>
              <a:spcAft>
                <a:spcPts val="0"/>
              </a:spcAft>
              <a:buClr>
                <a:schemeClr val="accent2"/>
              </a:buClr>
              <a:buSzPts val="1680"/>
              <a:buFont typeface="Noto Sans Symbols"/>
              <a:buNone/>
            </a:pPr>
            <a:r>
              <a:rPr b="1" lang="en"/>
              <a:t>5.1: Introduction to Database Systems</a:t>
            </a:r>
            <a:endParaRPr b="1"/>
          </a:p>
          <a:p>
            <a:pPr indent="-209550" lvl="0" marL="320040" rtl="0" algn="l">
              <a:spcBef>
                <a:spcPts val="700"/>
              </a:spcBef>
              <a:spcAft>
                <a:spcPts val="0"/>
              </a:spcAft>
              <a:buClr>
                <a:schemeClr val="accent2"/>
              </a:buClr>
              <a:buSzPts val="1680"/>
              <a:buFont typeface="Noto Sans Symbols"/>
              <a:buNone/>
            </a:pPr>
            <a:r>
              <a:rPr lang="en"/>
              <a:t>5.2: Data Models</a:t>
            </a:r>
            <a:endParaRPr/>
          </a:p>
          <a:p>
            <a:pPr indent="-209550" lvl="0" marL="320040" rtl="0" algn="l">
              <a:spcBef>
                <a:spcPts val="700"/>
              </a:spcBef>
              <a:spcAft>
                <a:spcPts val="0"/>
              </a:spcAft>
              <a:buClr>
                <a:schemeClr val="accent2"/>
              </a:buClr>
              <a:buSzPts val="1680"/>
              <a:buFont typeface="Noto Sans Symbols"/>
              <a:buNone/>
            </a:pPr>
            <a:r>
              <a:rPr lang="en"/>
              <a:t>5.3: ER Diagram Representation</a:t>
            </a:r>
            <a:endParaRPr/>
          </a:p>
        </p:txBody>
      </p:sp>
      <p:sp>
        <p:nvSpPr>
          <p:cNvPr id="137" name="Google Shape;137;p17"/>
          <p:cNvSpPr txBox="1"/>
          <p:nvPr>
            <p:ph type="title"/>
          </p:nvPr>
        </p:nvSpPr>
        <p:spPr>
          <a:xfrm>
            <a:off x="1371600" y="1200150"/>
            <a:ext cx="76200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sz="3400"/>
              <a:t>5.1: Introduction to Database Systems</a:t>
            </a:r>
            <a:endParaRPr sz="3400"/>
          </a:p>
        </p:txBody>
      </p:sp>
      <p:sp>
        <p:nvSpPr>
          <p:cNvPr id="138" name="Google Shape;138;p17"/>
          <p:cNvSpPr txBox="1"/>
          <p:nvPr>
            <p:ph idx="12" type="sldNum"/>
          </p:nvPr>
        </p:nvSpPr>
        <p:spPr>
          <a:xfrm>
            <a:off x="0" y="1314450"/>
            <a:ext cx="1295400" cy="52625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en" sz="2400" u="none" cap="none" strike="noStrike">
                <a:solidFill>
                  <a:srgbClr val="FFFFFF"/>
                </a:solidFill>
                <a:latin typeface="Questrial"/>
                <a:ea typeface="Questrial"/>
                <a:cs typeface="Questrial"/>
                <a:sym typeface="Questrial"/>
              </a:rPr>
              <a:t>‹#›</a:t>
            </a:fld>
            <a:endParaRPr b="1" i="0" sz="2400" u="none" cap="none" strike="noStrike">
              <a:solidFill>
                <a:srgbClr val="FFFFFF"/>
              </a:solidFill>
              <a:latin typeface="Questrial"/>
              <a:ea typeface="Questrial"/>
              <a:cs typeface="Questrial"/>
              <a:sym typeface="Quest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1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Learning Objectives</a:t>
            </a:r>
            <a:endParaRPr/>
          </a:p>
        </p:txBody>
      </p:sp>
      <p:sp>
        <p:nvSpPr>
          <p:cNvPr id="145" name="Google Shape;145;p18"/>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Define database, DBMS and database systems</a:t>
            </a:r>
            <a:endParaRPr/>
          </a:p>
          <a:p>
            <a:pPr indent="-368300" lvl="0" marL="457200" rtl="0" algn="l">
              <a:spcBef>
                <a:spcPts val="700"/>
              </a:spcBef>
              <a:spcAft>
                <a:spcPts val="0"/>
              </a:spcAft>
              <a:buSzPts val="2200"/>
              <a:buChar char="◻"/>
            </a:pPr>
            <a:r>
              <a:rPr lang="en"/>
              <a:t>Describe the database importance and its functions</a:t>
            </a:r>
            <a:endParaRPr/>
          </a:p>
          <a:p>
            <a:pPr indent="-368300" lvl="0" marL="457200" rtl="0" algn="l">
              <a:spcBef>
                <a:spcPts val="700"/>
              </a:spcBef>
              <a:spcAft>
                <a:spcPts val="0"/>
              </a:spcAft>
              <a:buSzPts val="2200"/>
              <a:buChar char="◻"/>
            </a:pPr>
            <a:r>
              <a:rPr lang="en"/>
              <a:t>List database characteristics</a:t>
            </a:r>
            <a:endParaRPr/>
          </a:p>
          <a:p>
            <a:pPr indent="-368300" lvl="0" marL="457200" rtl="0" algn="l">
              <a:spcBef>
                <a:spcPts val="700"/>
              </a:spcBef>
              <a:spcAft>
                <a:spcPts val="0"/>
              </a:spcAft>
              <a:buSzPts val="2200"/>
              <a:buChar char="◻"/>
            </a:pPr>
            <a:r>
              <a:rPr lang="en"/>
              <a:t>Understand business rules</a:t>
            </a:r>
            <a:endParaRPr/>
          </a:p>
          <a:p>
            <a:pPr indent="-368300" lvl="0" marL="457200" rtl="0" algn="l">
              <a:spcBef>
                <a:spcPts val="700"/>
              </a:spcBef>
              <a:spcAft>
                <a:spcPts val="0"/>
              </a:spcAft>
              <a:buSzPts val="2200"/>
              <a:buChar char="◻"/>
            </a:pPr>
            <a:r>
              <a:rPr lang="en"/>
              <a:t>Define database users</a:t>
            </a:r>
            <a:endParaRPr/>
          </a:p>
          <a:p>
            <a:pPr indent="-368300" lvl="0" marL="457200" rtl="0" algn="l">
              <a:spcBef>
                <a:spcPts val="700"/>
              </a:spcBef>
              <a:spcAft>
                <a:spcPts val="0"/>
              </a:spcAft>
              <a:buSzPts val="2200"/>
              <a:buChar char="◻"/>
            </a:pPr>
            <a:r>
              <a:rPr lang="en"/>
              <a:t>Understand 3-tier architecture </a:t>
            </a:r>
            <a:endParaRPr/>
          </a:p>
        </p:txBody>
      </p:sp>
      <p:sp>
        <p:nvSpPr>
          <p:cNvPr id="146" name="Google Shape;146;p1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1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Introduction</a:t>
            </a:r>
            <a:endParaRPr/>
          </a:p>
        </p:txBody>
      </p:sp>
      <p:sp>
        <p:nvSpPr>
          <p:cNvPr id="152" name="Google Shape;152;p19"/>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Database</a:t>
            </a:r>
            <a:endParaRPr/>
          </a:p>
          <a:p>
            <a:pPr indent="-342900" lvl="1" marL="914400" rtl="0" algn="l">
              <a:spcBef>
                <a:spcPts val="550"/>
              </a:spcBef>
              <a:spcAft>
                <a:spcPts val="0"/>
              </a:spcAft>
              <a:buSzPts val="1800"/>
              <a:buChar char="▶"/>
            </a:pPr>
            <a:r>
              <a:rPr lang="en"/>
              <a:t>a collection of related data and its metadata organized in a structured format for optimized information management </a:t>
            </a:r>
            <a:endParaRPr/>
          </a:p>
          <a:p>
            <a:pPr indent="0" lvl="0" marL="0" marR="0" rtl="0" algn="l">
              <a:lnSpc>
                <a:spcPct val="115000"/>
              </a:lnSpc>
              <a:spcBef>
                <a:spcPts val="700"/>
              </a:spcBef>
              <a:spcAft>
                <a:spcPts val="0"/>
              </a:spcAft>
              <a:buNone/>
            </a:pPr>
            <a:r>
              <a:t/>
            </a:r>
            <a:endParaRPr/>
          </a:p>
        </p:txBody>
      </p:sp>
      <p:sp>
        <p:nvSpPr>
          <p:cNvPr id="153" name="Google Shape;153;p1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154" name="Google Shape;154;p19"/>
          <p:cNvPicPr preferRelativeResize="0"/>
          <p:nvPr/>
        </p:nvPicPr>
        <p:blipFill>
          <a:blip r:embed="rId3">
            <a:alphaModFix/>
          </a:blip>
          <a:stretch>
            <a:fillRect/>
          </a:stretch>
        </p:blipFill>
        <p:spPr>
          <a:xfrm>
            <a:off x="1649300" y="2485650"/>
            <a:ext cx="3595450" cy="22471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Introduction (2)</a:t>
            </a:r>
            <a:endParaRPr/>
          </a:p>
        </p:txBody>
      </p:sp>
      <p:sp>
        <p:nvSpPr>
          <p:cNvPr id="160" name="Google Shape;160;p20"/>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Database Management System (DBMS)</a:t>
            </a:r>
            <a:endParaRPr/>
          </a:p>
          <a:p>
            <a:pPr indent="-342900" lvl="1" marL="914400" rtl="0" algn="l">
              <a:spcBef>
                <a:spcPts val="550"/>
              </a:spcBef>
              <a:spcAft>
                <a:spcPts val="0"/>
              </a:spcAft>
              <a:buSzPts val="1800"/>
              <a:buChar char="▶"/>
            </a:pPr>
            <a:r>
              <a:rPr lang="en"/>
              <a:t>is software that enables the easy creation, access, and modification of databases for efficient and effective database management</a:t>
            </a:r>
            <a:endParaRPr/>
          </a:p>
        </p:txBody>
      </p:sp>
      <p:sp>
        <p:nvSpPr>
          <p:cNvPr id="161" name="Google Shape;161;p2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162" name="Google Shape;162;p20"/>
          <p:cNvPicPr preferRelativeResize="0"/>
          <p:nvPr/>
        </p:nvPicPr>
        <p:blipFill>
          <a:blip r:embed="rId3">
            <a:alphaModFix/>
          </a:blip>
          <a:stretch>
            <a:fillRect/>
          </a:stretch>
        </p:blipFill>
        <p:spPr>
          <a:xfrm>
            <a:off x="4185325" y="2408575"/>
            <a:ext cx="3333750" cy="2495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2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Introduction </a:t>
            </a:r>
            <a:r>
              <a:rPr lang="en"/>
              <a:t>(3)</a:t>
            </a:r>
            <a:endParaRPr/>
          </a:p>
        </p:txBody>
      </p:sp>
      <p:sp>
        <p:nvSpPr>
          <p:cNvPr id="168" name="Google Shape;168;p21"/>
          <p:cNvSpPr txBox="1"/>
          <p:nvPr>
            <p:ph idx="1" type="body"/>
          </p:nvPr>
        </p:nvSpPr>
        <p:spPr>
          <a:xfrm>
            <a:off x="609600" y="1192175"/>
            <a:ext cx="36669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Database System</a:t>
            </a:r>
            <a:endParaRPr/>
          </a:p>
          <a:p>
            <a:pPr indent="-342900" lvl="1" marL="914400" rtl="0" algn="l">
              <a:spcBef>
                <a:spcPts val="550"/>
              </a:spcBef>
              <a:spcAft>
                <a:spcPts val="0"/>
              </a:spcAft>
              <a:buSzPts val="1800"/>
              <a:buChar char="▶"/>
            </a:pPr>
            <a:r>
              <a:rPr lang="en"/>
              <a:t>is an </a:t>
            </a:r>
            <a:r>
              <a:rPr b="1" lang="en"/>
              <a:t>integrated system</a:t>
            </a:r>
            <a:r>
              <a:rPr lang="en"/>
              <a:t> of hardware, software, people, procedures, and data</a:t>
            </a:r>
            <a:r>
              <a:rPr lang="en"/>
              <a:t> </a:t>
            </a:r>
            <a:r>
              <a:rPr b="1" lang="en"/>
              <a:t>that define</a:t>
            </a:r>
            <a:r>
              <a:rPr lang="en"/>
              <a:t> and regulate the collection, storage, management, and use of data within </a:t>
            </a:r>
            <a:r>
              <a:rPr b="1" lang="en"/>
              <a:t>a database environment</a:t>
            </a:r>
            <a:endParaRPr b="1"/>
          </a:p>
        </p:txBody>
      </p:sp>
      <p:sp>
        <p:nvSpPr>
          <p:cNvPr id="169" name="Google Shape;169;p2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170" name="Google Shape;170;p21"/>
          <p:cNvPicPr preferRelativeResize="0"/>
          <p:nvPr/>
        </p:nvPicPr>
        <p:blipFill>
          <a:blip r:embed="rId3">
            <a:alphaModFix/>
          </a:blip>
          <a:stretch>
            <a:fillRect/>
          </a:stretch>
        </p:blipFill>
        <p:spPr>
          <a:xfrm>
            <a:off x="4387300" y="1362500"/>
            <a:ext cx="4569525" cy="2790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2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Management System (DBMS)</a:t>
            </a:r>
            <a:endParaRPr/>
          </a:p>
        </p:txBody>
      </p:sp>
      <p:sp>
        <p:nvSpPr>
          <p:cNvPr id="176" name="Google Shape;176;p22"/>
          <p:cNvSpPr txBox="1"/>
          <p:nvPr>
            <p:ph idx="1" type="body"/>
          </p:nvPr>
        </p:nvSpPr>
        <p:spPr>
          <a:xfrm>
            <a:off x="612648" y="1200150"/>
            <a:ext cx="8153400" cy="6858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lang="en"/>
              <a:t>Manages </a:t>
            </a:r>
            <a:r>
              <a:rPr b="1" lang="en"/>
              <a:t>interaction </a:t>
            </a:r>
            <a:r>
              <a:rPr lang="en"/>
              <a:t>between end users and database</a:t>
            </a:r>
            <a:endParaRPr/>
          </a:p>
          <a:p>
            <a:pPr indent="-209550" lvl="0" marL="320040" rtl="0" algn="l">
              <a:spcBef>
                <a:spcPts val="700"/>
              </a:spcBef>
              <a:spcAft>
                <a:spcPts val="0"/>
              </a:spcAft>
              <a:buClr>
                <a:schemeClr val="accent2"/>
              </a:buClr>
              <a:buSzPts val="1609"/>
              <a:buFont typeface="Noto Sans Symbols"/>
              <a:buNone/>
            </a:pPr>
            <a:r>
              <a:t/>
            </a:r>
            <a:endParaRPr/>
          </a:p>
        </p:txBody>
      </p:sp>
      <p:sp>
        <p:nvSpPr>
          <p:cNvPr id="177" name="Google Shape;177;p2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descr="Fig01-02" id="178" name="Google Shape;178;p22"/>
          <p:cNvPicPr preferRelativeResize="0"/>
          <p:nvPr/>
        </p:nvPicPr>
        <p:blipFill rotWithShape="1">
          <a:blip r:embed="rId3">
            <a:alphaModFix/>
          </a:blip>
          <a:srcRect b="0" l="0" r="0" t="8144"/>
          <a:stretch/>
        </p:blipFill>
        <p:spPr>
          <a:xfrm>
            <a:off x="1931500" y="1923025"/>
            <a:ext cx="5515700" cy="2773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3"/>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Database System Environment</a:t>
            </a:r>
            <a:endParaRPr/>
          </a:p>
        </p:txBody>
      </p:sp>
      <p:sp>
        <p:nvSpPr>
          <p:cNvPr id="184" name="Google Shape;184;p23"/>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 Hardware</a:t>
            </a:r>
            <a:endParaRPr/>
          </a:p>
          <a:p>
            <a:pPr indent="-368300" lvl="0" marL="457200" rtl="0" algn="l">
              <a:spcBef>
                <a:spcPts val="700"/>
              </a:spcBef>
              <a:spcAft>
                <a:spcPts val="0"/>
              </a:spcAft>
              <a:buSzPts val="2200"/>
              <a:buChar char="◻"/>
            </a:pPr>
            <a:r>
              <a:rPr lang="en"/>
              <a:t> Software</a:t>
            </a:r>
            <a:endParaRPr/>
          </a:p>
          <a:p>
            <a:pPr indent="-342900" lvl="1" marL="914400" rtl="0" algn="l">
              <a:spcBef>
                <a:spcPts val="550"/>
              </a:spcBef>
              <a:spcAft>
                <a:spcPts val="0"/>
              </a:spcAft>
              <a:buSzPts val="1800"/>
              <a:buChar char="▶"/>
            </a:pPr>
            <a:r>
              <a:rPr lang="en"/>
              <a:t>OS</a:t>
            </a:r>
            <a:endParaRPr/>
          </a:p>
          <a:p>
            <a:pPr indent="-342900" lvl="1" marL="914400" rtl="0" algn="l">
              <a:spcBef>
                <a:spcPts val="550"/>
              </a:spcBef>
              <a:spcAft>
                <a:spcPts val="0"/>
              </a:spcAft>
              <a:buSzPts val="1800"/>
              <a:buChar char="▶"/>
            </a:pPr>
            <a:r>
              <a:rPr lang="en"/>
              <a:t>DBMS</a:t>
            </a:r>
            <a:endParaRPr/>
          </a:p>
          <a:p>
            <a:pPr indent="-342900" lvl="1" marL="914400" rtl="0" algn="l">
              <a:spcBef>
                <a:spcPts val="550"/>
              </a:spcBef>
              <a:spcAft>
                <a:spcPts val="0"/>
              </a:spcAft>
              <a:buSzPts val="1800"/>
              <a:buChar char="▶"/>
            </a:pPr>
            <a:r>
              <a:rPr lang="en"/>
              <a:t>Applications</a:t>
            </a:r>
            <a:endParaRPr/>
          </a:p>
          <a:p>
            <a:pPr indent="-368300" lvl="0" marL="457200" rtl="0" algn="l">
              <a:spcBef>
                <a:spcPts val="700"/>
              </a:spcBef>
              <a:spcAft>
                <a:spcPts val="0"/>
              </a:spcAft>
              <a:buSzPts val="2200"/>
              <a:buChar char="◻"/>
            </a:pPr>
            <a:r>
              <a:rPr lang="en"/>
              <a:t> People</a:t>
            </a:r>
            <a:endParaRPr/>
          </a:p>
          <a:p>
            <a:pPr indent="-368300" lvl="0" marL="457200" rtl="0" algn="l">
              <a:spcBef>
                <a:spcPts val="700"/>
              </a:spcBef>
              <a:spcAft>
                <a:spcPts val="0"/>
              </a:spcAft>
              <a:buSzPts val="2200"/>
              <a:buChar char="◻"/>
            </a:pPr>
            <a:r>
              <a:rPr lang="en"/>
              <a:t> Procedures</a:t>
            </a:r>
            <a:endParaRPr/>
          </a:p>
          <a:p>
            <a:pPr indent="-368300" lvl="0" marL="457200" rtl="0" algn="l">
              <a:spcBef>
                <a:spcPts val="700"/>
              </a:spcBef>
              <a:spcAft>
                <a:spcPts val="0"/>
              </a:spcAft>
              <a:buSzPts val="2200"/>
              <a:buChar char="◻"/>
            </a:pPr>
            <a:r>
              <a:rPr lang="en"/>
              <a:t> Data</a:t>
            </a:r>
            <a:endParaRPr/>
          </a:p>
        </p:txBody>
      </p:sp>
      <p:pic>
        <p:nvPicPr>
          <p:cNvPr id="185" name="Google Shape;185;p23"/>
          <p:cNvPicPr preferRelativeResize="0"/>
          <p:nvPr>
            <p:ph idx="2" type="body"/>
          </p:nvPr>
        </p:nvPicPr>
        <p:blipFill rotWithShape="1">
          <a:blip r:embed="rId3">
            <a:alphaModFix/>
          </a:blip>
          <a:srcRect b="0" l="0" r="0" t="0"/>
          <a:stretch/>
        </p:blipFill>
        <p:spPr>
          <a:xfrm>
            <a:off x="3733800" y="1367803"/>
            <a:ext cx="5029200" cy="3116098"/>
          </a:xfrm>
          <a:prstGeom prst="rect">
            <a:avLst/>
          </a:prstGeom>
          <a:noFill/>
          <a:ln>
            <a:noFill/>
          </a:ln>
        </p:spPr>
      </p:pic>
      <p:sp>
        <p:nvSpPr>
          <p:cNvPr id="186" name="Google Shape;186;p2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24"/>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Importance</a:t>
            </a:r>
            <a:endParaRPr/>
          </a:p>
        </p:txBody>
      </p:sp>
      <p:sp>
        <p:nvSpPr>
          <p:cNvPr id="192" name="Google Shape;192;p24"/>
          <p:cNvSpPr txBox="1"/>
          <p:nvPr>
            <p:ph idx="1" type="body"/>
          </p:nvPr>
        </p:nvSpPr>
        <p:spPr>
          <a:xfrm>
            <a:off x="609600" y="1192175"/>
            <a:ext cx="4038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Purpose of databases</a:t>
            </a:r>
            <a:endParaRPr/>
          </a:p>
          <a:p>
            <a:pPr indent="-342900" lvl="1" marL="914400" rtl="0" algn="l">
              <a:spcBef>
                <a:spcPts val="550"/>
              </a:spcBef>
              <a:spcAft>
                <a:spcPts val="0"/>
              </a:spcAft>
              <a:buSzPts val="1800"/>
              <a:buChar char="▶"/>
            </a:pPr>
            <a:r>
              <a:rPr lang="en"/>
              <a:t>Optimizes data management</a:t>
            </a:r>
            <a:endParaRPr/>
          </a:p>
          <a:p>
            <a:pPr indent="-342900" lvl="1" marL="914400" rtl="0" algn="l">
              <a:spcBef>
                <a:spcPts val="550"/>
              </a:spcBef>
              <a:spcAft>
                <a:spcPts val="0"/>
              </a:spcAft>
              <a:buSzPts val="1800"/>
              <a:buChar char="▶"/>
            </a:pPr>
            <a:r>
              <a:rPr lang="en"/>
              <a:t>Transforms data into information</a:t>
            </a:r>
            <a:endParaRPr/>
          </a:p>
        </p:txBody>
      </p:sp>
      <p:sp>
        <p:nvSpPr>
          <p:cNvPr id="193" name="Google Shape;193;p2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database optimization" id="194" name="Google Shape;194;p24"/>
          <p:cNvPicPr preferRelativeResize="0"/>
          <p:nvPr>
            <p:ph idx="2" type="body"/>
          </p:nvPr>
        </p:nvPicPr>
        <p:blipFill rotWithShape="1">
          <a:blip r:embed="rId3">
            <a:alphaModFix/>
          </a:blip>
          <a:srcRect b="0" l="0" r="0" t="0"/>
          <a:stretch/>
        </p:blipFill>
        <p:spPr>
          <a:xfrm>
            <a:off x="4845050" y="1203944"/>
            <a:ext cx="3886200" cy="34055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Importance (2)</a:t>
            </a:r>
            <a:endParaRPr/>
          </a:p>
        </p:txBody>
      </p:sp>
      <p:sp>
        <p:nvSpPr>
          <p:cNvPr id="200" name="Google Shape;200;p25"/>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Importance of Database Design</a:t>
            </a:r>
            <a:endParaRPr/>
          </a:p>
          <a:p>
            <a:pPr indent="-342900" lvl="1" marL="914400" rtl="0" algn="l">
              <a:spcBef>
                <a:spcPts val="550"/>
              </a:spcBef>
              <a:spcAft>
                <a:spcPts val="0"/>
              </a:spcAft>
              <a:buSzPts val="1800"/>
              <a:buChar char="▶"/>
            </a:pPr>
            <a:r>
              <a:rPr lang="en"/>
              <a:t>Defines the database’s expected use</a:t>
            </a:r>
            <a:endParaRPr/>
          </a:p>
          <a:p>
            <a:pPr indent="-330200" lvl="2" marL="1371600" rtl="0" algn="l">
              <a:spcBef>
                <a:spcPts val="500"/>
              </a:spcBef>
              <a:spcAft>
                <a:spcPts val="0"/>
              </a:spcAft>
              <a:buSzPts val="1600"/>
              <a:buChar char="■"/>
            </a:pPr>
            <a:r>
              <a:rPr lang="en"/>
              <a:t>different approach needed for different types of databases</a:t>
            </a:r>
            <a:endParaRPr/>
          </a:p>
          <a:p>
            <a:pPr indent="-342900" lvl="1" marL="914400" rtl="0" algn="l">
              <a:spcBef>
                <a:spcPts val="550"/>
              </a:spcBef>
              <a:spcAft>
                <a:spcPts val="0"/>
              </a:spcAft>
              <a:buSzPts val="1800"/>
              <a:buChar char="▶"/>
            </a:pPr>
            <a:r>
              <a:rPr lang="en"/>
              <a:t>Avoid data redundancy &amp; ensure data integrity</a:t>
            </a:r>
            <a:endParaRPr/>
          </a:p>
          <a:p>
            <a:pPr indent="-330200" lvl="2" marL="1371600" rtl="0" algn="l">
              <a:spcBef>
                <a:spcPts val="500"/>
              </a:spcBef>
              <a:spcAft>
                <a:spcPts val="0"/>
              </a:spcAft>
              <a:buSzPts val="1600"/>
              <a:buChar char="■"/>
            </a:pPr>
            <a:r>
              <a:rPr lang="en"/>
              <a:t>data is accurate and verifiable</a:t>
            </a:r>
            <a:endParaRPr/>
          </a:p>
          <a:p>
            <a:pPr indent="-342900" lvl="1" marL="914400" rtl="0" algn="l">
              <a:spcBef>
                <a:spcPts val="550"/>
              </a:spcBef>
              <a:spcAft>
                <a:spcPts val="0"/>
              </a:spcAft>
              <a:buSzPts val="1800"/>
              <a:buChar char="▶"/>
            </a:pPr>
            <a:r>
              <a:rPr lang="en"/>
              <a:t>Poorly designed database generates errors</a:t>
            </a:r>
            <a:endParaRPr/>
          </a:p>
          <a:p>
            <a:pPr indent="-330200" lvl="2" marL="1371600" rtl="0" algn="l">
              <a:spcBef>
                <a:spcPts val="500"/>
              </a:spcBef>
              <a:spcAft>
                <a:spcPts val="0"/>
              </a:spcAft>
              <a:buSzPts val="1600"/>
              <a:buChar char="■"/>
            </a:pPr>
            <a:r>
              <a:rPr lang="en"/>
              <a:t>leads to bad decisions </a:t>
            </a:r>
            <a:endParaRPr/>
          </a:p>
          <a:p>
            <a:pPr indent="-330200" lvl="2" marL="1371600" rtl="0" algn="l">
              <a:spcBef>
                <a:spcPts val="500"/>
              </a:spcBef>
              <a:spcAft>
                <a:spcPts val="0"/>
              </a:spcAft>
              <a:buSzPts val="1600"/>
              <a:buChar char="■"/>
            </a:pPr>
            <a:r>
              <a:rPr lang="en"/>
              <a:t>can lead to failure of an organization or business</a:t>
            </a:r>
            <a:endParaRPr/>
          </a:p>
          <a:p>
            <a:pPr indent="-168910" lvl="1" marL="640080" rtl="0" algn="l">
              <a:spcBef>
                <a:spcPts val="550"/>
              </a:spcBef>
              <a:spcAft>
                <a:spcPts val="0"/>
              </a:spcAft>
              <a:buClr>
                <a:schemeClr val="accent1"/>
              </a:buClr>
              <a:buSzPts val="1683"/>
              <a:buFont typeface="Noto Sans Symbols"/>
              <a:buNone/>
            </a:pPr>
            <a:r>
              <a:t/>
            </a:r>
            <a:endParaRPr/>
          </a:p>
        </p:txBody>
      </p:sp>
      <p:sp>
        <p:nvSpPr>
          <p:cNvPr id="201" name="Google Shape;201;p2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2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Functions</a:t>
            </a:r>
            <a:endParaRPr/>
          </a:p>
        </p:txBody>
      </p:sp>
      <p:sp>
        <p:nvSpPr>
          <p:cNvPr id="207" name="Google Shape;207;p26"/>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Functions of DBMS/Database System</a:t>
            </a:r>
            <a:endParaRPr/>
          </a:p>
          <a:p>
            <a:pPr indent="-342900" lvl="1" marL="914400" rtl="0" algn="l">
              <a:spcBef>
                <a:spcPts val="550"/>
              </a:spcBef>
              <a:spcAft>
                <a:spcPts val="0"/>
              </a:spcAft>
              <a:buSzPts val="1800"/>
              <a:buChar char="▶"/>
            </a:pPr>
            <a:r>
              <a:rPr lang="en"/>
              <a:t>Stores data and related data entry forms, report definitions, etc.</a:t>
            </a:r>
            <a:endParaRPr/>
          </a:p>
          <a:p>
            <a:pPr indent="-342900" lvl="1" marL="914400" rtl="0" algn="l">
              <a:spcBef>
                <a:spcPts val="550"/>
              </a:spcBef>
              <a:spcAft>
                <a:spcPts val="0"/>
              </a:spcAft>
              <a:buSzPts val="1800"/>
              <a:buChar char="▶"/>
            </a:pPr>
            <a:r>
              <a:rPr lang="en"/>
              <a:t>Hides the complexities of relational database model from the user</a:t>
            </a:r>
            <a:endParaRPr/>
          </a:p>
          <a:p>
            <a:pPr indent="-330200" lvl="2" marL="1371600" rtl="0" algn="l">
              <a:spcBef>
                <a:spcPts val="500"/>
              </a:spcBef>
              <a:spcAft>
                <a:spcPts val="0"/>
              </a:spcAft>
              <a:buSzPts val="1600"/>
              <a:buChar char="■"/>
            </a:pPr>
            <a:r>
              <a:rPr lang="en"/>
              <a:t>facilitates the construction/definition of data elements and their relationships</a:t>
            </a:r>
            <a:endParaRPr/>
          </a:p>
          <a:p>
            <a:pPr indent="-330200" lvl="2" marL="1371600" rtl="0" algn="l">
              <a:spcBef>
                <a:spcPts val="500"/>
              </a:spcBef>
              <a:spcAft>
                <a:spcPts val="0"/>
              </a:spcAft>
              <a:buSzPts val="1600"/>
              <a:buChar char="■"/>
            </a:pPr>
            <a:r>
              <a:rPr lang="en"/>
              <a:t>enables data transformation and presentation</a:t>
            </a:r>
            <a:endParaRPr/>
          </a:p>
          <a:p>
            <a:pPr indent="-342900" lvl="1" marL="914400" rtl="0" algn="l">
              <a:spcBef>
                <a:spcPts val="550"/>
              </a:spcBef>
              <a:spcAft>
                <a:spcPts val="0"/>
              </a:spcAft>
              <a:buSzPts val="1800"/>
              <a:buChar char="▶"/>
            </a:pPr>
            <a:r>
              <a:rPr lang="en"/>
              <a:t>Enforces data integrity</a:t>
            </a:r>
            <a:endParaRPr/>
          </a:p>
          <a:p>
            <a:pPr indent="-342900" lvl="1" marL="914400" rtl="0" algn="l">
              <a:spcBef>
                <a:spcPts val="550"/>
              </a:spcBef>
              <a:spcAft>
                <a:spcPts val="0"/>
              </a:spcAft>
              <a:buSzPts val="1800"/>
              <a:buChar char="▶"/>
            </a:pPr>
            <a:r>
              <a:rPr lang="en"/>
              <a:t>Implements data security management</a:t>
            </a:r>
            <a:endParaRPr/>
          </a:p>
          <a:p>
            <a:pPr indent="-330200" lvl="2" marL="1371600" rtl="0" algn="l">
              <a:spcBef>
                <a:spcPts val="500"/>
              </a:spcBef>
              <a:spcAft>
                <a:spcPts val="0"/>
              </a:spcAft>
              <a:buSzPts val="1600"/>
              <a:buChar char="■"/>
            </a:pPr>
            <a:r>
              <a:rPr lang="en"/>
              <a:t>access, privacy, backup &amp; restoration</a:t>
            </a:r>
            <a:endParaRPr/>
          </a:p>
        </p:txBody>
      </p:sp>
      <p:sp>
        <p:nvSpPr>
          <p:cNvPr id="208" name="Google Shape;208;p2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27"/>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Planning and Analysis</a:t>
            </a:r>
            <a:endParaRPr/>
          </a:p>
        </p:txBody>
      </p:sp>
      <p:sp>
        <p:nvSpPr>
          <p:cNvPr id="214" name="Google Shape;214;p27"/>
          <p:cNvSpPr txBox="1"/>
          <p:nvPr>
            <p:ph idx="1" type="body"/>
          </p:nvPr>
        </p:nvSpPr>
        <p:spPr>
          <a:xfrm>
            <a:off x="609600" y="1192175"/>
            <a:ext cx="5638800" cy="3429000"/>
          </a:xfrm>
          <a:prstGeom prst="rect">
            <a:avLst/>
          </a:prstGeom>
          <a:noFill/>
          <a:ln>
            <a:noFill/>
          </a:ln>
        </p:spPr>
        <p:txBody>
          <a:bodyPr anchorCtr="0" anchor="t" bIns="45700" lIns="91425" spcFirstLastPara="1" rIns="91425" wrap="square" tIns="45700">
            <a:noAutofit/>
          </a:bodyPr>
          <a:lstStyle/>
          <a:p>
            <a:pPr indent="0" lvl="0" marL="0" rtl="0" algn="l">
              <a:spcBef>
                <a:spcPts val="700"/>
              </a:spcBef>
              <a:spcAft>
                <a:spcPts val="0"/>
              </a:spcAft>
              <a:buNone/>
            </a:pPr>
            <a:r>
              <a:rPr lang="en"/>
              <a:t> </a:t>
            </a:r>
            <a:r>
              <a:rPr lang="en"/>
              <a:t>1) </a:t>
            </a:r>
            <a:r>
              <a:rPr lang="en"/>
              <a:t>Assess </a:t>
            </a:r>
            <a:endParaRPr/>
          </a:p>
          <a:p>
            <a:pPr indent="-368300" lvl="0" marL="457200" rtl="0" algn="l">
              <a:spcBef>
                <a:spcPts val="700"/>
              </a:spcBef>
              <a:spcAft>
                <a:spcPts val="0"/>
              </a:spcAft>
              <a:buSzPts val="2200"/>
              <a:buChar char="◻"/>
            </a:pPr>
            <a:r>
              <a:rPr lang="en"/>
              <a:t>Goal of the organization</a:t>
            </a:r>
            <a:endParaRPr/>
          </a:p>
          <a:p>
            <a:pPr indent="-368300" lvl="0" marL="457200" rtl="0" algn="l">
              <a:spcBef>
                <a:spcPts val="0"/>
              </a:spcBef>
              <a:spcAft>
                <a:spcPts val="0"/>
              </a:spcAft>
              <a:buSzPts val="2200"/>
              <a:buChar char="◻"/>
            </a:pPr>
            <a:r>
              <a:rPr lang="en"/>
              <a:t>Database environment</a:t>
            </a:r>
            <a:endParaRPr/>
          </a:p>
          <a:p>
            <a:pPr indent="-342900" lvl="1" marL="914400" rtl="0" algn="l">
              <a:spcBef>
                <a:spcPts val="0"/>
              </a:spcBef>
              <a:spcAft>
                <a:spcPts val="0"/>
              </a:spcAft>
              <a:buSzPts val="1800"/>
              <a:buChar char="▶"/>
            </a:pPr>
            <a:r>
              <a:rPr lang="en"/>
              <a:t>existing hardware, software, raw data,</a:t>
            </a:r>
            <a:br>
              <a:rPr lang="en"/>
            </a:br>
            <a:r>
              <a:rPr lang="en"/>
              <a:t>data processing procedures</a:t>
            </a:r>
            <a:endParaRPr/>
          </a:p>
        </p:txBody>
      </p:sp>
      <p:sp>
        <p:nvSpPr>
          <p:cNvPr id="215" name="Google Shape;215;p27"/>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assess" id="216" name="Google Shape;216;p27"/>
          <p:cNvPicPr preferRelativeResize="0"/>
          <p:nvPr>
            <p:ph idx="2" type="body"/>
          </p:nvPr>
        </p:nvPicPr>
        <p:blipFill rotWithShape="1">
          <a:blip r:embed="rId3">
            <a:alphaModFix/>
          </a:blip>
          <a:srcRect b="0" l="0" r="0" t="0"/>
          <a:stretch/>
        </p:blipFill>
        <p:spPr>
          <a:xfrm>
            <a:off x="6429792" y="1161861"/>
            <a:ext cx="2343810" cy="3429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2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Database: Planning and Analysis (2)</a:t>
            </a:r>
            <a:endParaRPr/>
          </a:p>
        </p:txBody>
      </p:sp>
      <p:sp>
        <p:nvSpPr>
          <p:cNvPr id="222" name="Google Shape;222;p28"/>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209550" lvl="0" marL="320040" rtl="0" algn="l">
              <a:spcBef>
                <a:spcPts val="700"/>
              </a:spcBef>
              <a:spcAft>
                <a:spcPts val="0"/>
              </a:spcAft>
              <a:buNone/>
            </a:pPr>
            <a:r>
              <a:rPr lang="en"/>
              <a:t>2) </a:t>
            </a:r>
            <a:r>
              <a:rPr lang="en"/>
              <a:t>Identify</a:t>
            </a:r>
            <a:endParaRPr/>
          </a:p>
          <a:p>
            <a:pPr indent="-368300" lvl="0" marL="457200" rtl="0" algn="l">
              <a:spcBef>
                <a:spcPts val="700"/>
              </a:spcBef>
              <a:spcAft>
                <a:spcPts val="0"/>
              </a:spcAft>
              <a:buSzPts val="2200"/>
              <a:buChar char="◻"/>
            </a:pPr>
            <a:r>
              <a:rPr lang="en"/>
              <a:t>Database needs</a:t>
            </a:r>
            <a:endParaRPr/>
          </a:p>
          <a:p>
            <a:pPr indent="-342900" lvl="1" marL="914400" rtl="0" algn="l">
              <a:spcBef>
                <a:spcPts val="550"/>
              </a:spcBef>
              <a:spcAft>
                <a:spcPts val="0"/>
              </a:spcAft>
              <a:buSzPts val="1800"/>
              <a:buChar char="▶"/>
            </a:pPr>
            <a:r>
              <a:rPr lang="en"/>
              <a:t>what database can do to further </a:t>
            </a:r>
            <a:br>
              <a:rPr lang="en"/>
            </a:br>
            <a:r>
              <a:rPr lang="en"/>
              <a:t>the goal of the organization</a:t>
            </a:r>
            <a:endParaRPr/>
          </a:p>
          <a:p>
            <a:pPr indent="-368300" lvl="0" marL="457200" rtl="0" algn="l">
              <a:spcBef>
                <a:spcPts val="700"/>
              </a:spcBef>
              <a:spcAft>
                <a:spcPts val="0"/>
              </a:spcAft>
              <a:buSzPts val="2200"/>
              <a:buChar char="◻"/>
            </a:pPr>
            <a:r>
              <a:rPr lang="en"/>
              <a:t>User needs and characteristics</a:t>
            </a:r>
            <a:endParaRPr/>
          </a:p>
          <a:p>
            <a:pPr indent="-342900" lvl="1" marL="914400" rtl="0" algn="l">
              <a:spcBef>
                <a:spcPts val="550"/>
              </a:spcBef>
              <a:spcAft>
                <a:spcPts val="0"/>
              </a:spcAft>
              <a:buSzPts val="1800"/>
              <a:buChar char="▶"/>
            </a:pPr>
            <a:r>
              <a:rPr lang="en"/>
              <a:t>who the users are, what they want to do, how they envision doing it</a:t>
            </a:r>
            <a:endParaRPr/>
          </a:p>
          <a:p>
            <a:pPr indent="-368300" lvl="0" marL="457200" rtl="0" algn="l">
              <a:spcBef>
                <a:spcPts val="700"/>
              </a:spcBef>
              <a:spcAft>
                <a:spcPts val="0"/>
              </a:spcAft>
              <a:buSzPts val="2200"/>
              <a:buChar char="◻"/>
            </a:pPr>
            <a:r>
              <a:rPr lang="en"/>
              <a:t>Database system requirements</a:t>
            </a:r>
            <a:endParaRPr/>
          </a:p>
          <a:p>
            <a:pPr indent="-342900" lvl="1" marL="914400" rtl="0" algn="l">
              <a:spcBef>
                <a:spcPts val="550"/>
              </a:spcBef>
              <a:spcAft>
                <a:spcPts val="0"/>
              </a:spcAft>
              <a:buSzPts val="1800"/>
              <a:buChar char="▶"/>
            </a:pPr>
            <a:r>
              <a:rPr lang="en"/>
              <a:t>what the database system should do to satisfy the database and user need</a:t>
            </a:r>
            <a:endParaRPr/>
          </a:p>
        </p:txBody>
      </p:sp>
      <p:sp>
        <p:nvSpPr>
          <p:cNvPr id="223" name="Google Shape;223;p2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descr="Image result for identify" id="224" name="Google Shape;224;p28"/>
          <p:cNvPicPr preferRelativeResize="0"/>
          <p:nvPr/>
        </p:nvPicPr>
        <p:blipFill rotWithShape="1">
          <a:blip r:embed="rId3">
            <a:alphaModFix/>
          </a:blip>
          <a:srcRect b="0" l="0" r="0" t="0"/>
          <a:stretch/>
        </p:blipFill>
        <p:spPr>
          <a:xfrm>
            <a:off x="5794248" y="1137524"/>
            <a:ext cx="2511552" cy="18836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2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Implementation</a:t>
            </a:r>
            <a:endParaRPr/>
          </a:p>
        </p:txBody>
      </p:sp>
      <p:sp>
        <p:nvSpPr>
          <p:cNvPr id="230" name="Google Shape;230;p29"/>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Design</a:t>
            </a:r>
            <a:endParaRPr/>
          </a:p>
          <a:p>
            <a:pPr indent="-342900" lvl="1" marL="914400" rtl="0" algn="l">
              <a:spcBef>
                <a:spcPts val="550"/>
              </a:spcBef>
              <a:spcAft>
                <a:spcPts val="0"/>
              </a:spcAft>
              <a:buSzPts val="1800"/>
              <a:buChar char="▶"/>
            </a:pPr>
            <a:r>
              <a:rPr lang="en"/>
              <a:t>From conceptual design to </a:t>
            </a:r>
            <a:br>
              <a:rPr lang="en"/>
            </a:br>
            <a:r>
              <a:rPr lang="en"/>
              <a:t>a detailed system specification</a:t>
            </a:r>
            <a:endParaRPr/>
          </a:p>
          <a:p>
            <a:pPr indent="-368300" lvl="0" marL="457200" rtl="0" algn="l">
              <a:spcBef>
                <a:spcPts val="700"/>
              </a:spcBef>
              <a:spcAft>
                <a:spcPts val="0"/>
              </a:spcAft>
              <a:buSzPts val="2200"/>
              <a:buChar char="◻"/>
            </a:pPr>
            <a:r>
              <a:rPr lang="en"/>
              <a:t>Implementation</a:t>
            </a:r>
            <a:endParaRPr/>
          </a:p>
          <a:p>
            <a:pPr indent="-342900" lvl="1" marL="914400" rtl="0" algn="l">
              <a:spcBef>
                <a:spcPts val="550"/>
              </a:spcBef>
              <a:spcAft>
                <a:spcPts val="0"/>
              </a:spcAft>
              <a:buSzPts val="1800"/>
              <a:buChar char="▶"/>
            </a:pPr>
            <a:r>
              <a:rPr lang="en"/>
              <a:t>Create the database</a:t>
            </a:r>
            <a:endParaRPr/>
          </a:p>
          <a:p>
            <a:pPr indent="-368300" lvl="0" marL="457200" rtl="0" algn="l">
              <a:spcBef>
                <a:spcPts val="700"/>
              </a:spcBef>
              <a:spcAft>
                <a:spcPts val="0"/>
              </a:spcAft>
              <a:buSzPts val="2200"/>
              <a:buChar char="◻"/>
            </a:pPr>
            <a:r>
              <a:rPr lang="en"/>
              <a:t>Maintenance</a:t>
            </a:r>
            <a:endParaRPr/>
          </a:p>
          <a:p>
            <a:pPr indent="-342900" lvl="1" marL="914400" rtl="0" algn="l">
              <a:spcBef>
                <a:spcPts val="550"/>
              </a:spcBef>
              <a:spcAft>
                <a:spcPts val="0"/>
              </a:spcAft>
              <a:buSzPts val="1800"/>
              <a:buChar char="▶"/>
            </a:pPr>
            <a:r>
              <a:rPr lang="en"/>
              <a:t>Troubleshoot, update, streamline the database</a:t>
            </a:r>
            <a:endParaRPr/>
          </a:p>
        </p:txBody>
      </p:sp>
      <p:sp>
        <p:nvSpPr>
          <p:cNvPr id="231" name="Google Shape;231;p2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descr="Image result for implementation" id="232" name="Google Shape;232;p29"/>
          <p:cNvPicPr preferRelativeResize="0"/>
          <p:nvPr/>
        </p:nvPicPr>
        <p:blipFill rotWithShape="1">
          <a:blip r:embed="rId3">
            <a:alphaModFix/>
          </a:blip>
          <a:srcRect b="0" l="0" r="0" t="0"/>
          <a:stretch/>
        </p:blipFill>
        <p:spPr>
          <a:xfrm>
            <a:off x="5483218" y="1428750"/>
            <a:ext cx="3547960" cy="1828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3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Characteristics</a:t>
            </a:r>
            <a:endParaRPr/>
          </a:p>
        </p:txBody>
      </p:sp>
      <p:sp>
        <p:nvSpPr>
          <p:cNvPr id="239" name="Google Shape;239;p30"/>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1) </a:t>
            </a:r>
            <a:r>
              <a:rPr lang="en"/>
              <a:t>Real-world entity</a:t>
            </a:r>
            <a:endParaRPr/>
          </a:p>
          <a:p>
            <a:pPr indent="-342900" lvl="1" marL="914400" rtl="0" algn="l">
              <a:spcBef>
                <a:spcPts val="550"/>
              </a:spcBef>
              <a:spcAft>
                <a:spcPts val="0"/>
              </a:spcAft>
              <a:buSzPts val="1800"/>
              <a:buChar char="▶"/>
            </a:pPr>
            <a:r>
              <a:rPr lang="en"/>
              <a:t>A modern DBMS is more realistic and uses real-world entities to design its architecture</a:t>
            </a:r>
            <a:endParaRPr/>
          </a:p>
          <a:p>
            <a:pPr indent="-368300" lvl="0" marL="457200" rtl="0" algn="l">
              <a:spcBef>
                <a:spcPts val="700"/>
              </a:spcBef>
              <a:spcAft>
                <a:spcPts val="0"/>
              </a:spcAft>
              <a:buSzPts val="2200"/>
              <a:buChar char="◻"/>
            </a:pPr>
            <a:r>
              <a:rPr lang="en"/>
              <a:t>2) </a:t>
            </a:r>
            <a:r>
              <a:rPr lang="en"/>
              <a:t>Relation-based tables</a:t>
            </a:r>
            <a:endParaRPr/>
          </a:p>
          <a:p>
            <a:pPr indent="-342900" lvl="1" marL="914400" rtl="0" algn="l">
              <a:spcBef>
                <a:spcPts val="550"/>
              </a:spcBef>
              <a:spcAft>
                <a:spcPts val="0"/>
              </a:spcAft>
              <a:buSzPts val="1800"/>
              <a:buChar char="▶"/>
            </a:pPr>
            <a:r>
              <a:rPr lang="en"/>
              <a:t>DBMS allows entities and relations among them to form tables</a:t>
            </a:r>
            <a:endParaRPr/>
          </a:p>
        </p:txBody>
      </p:sp>
      <p:sp>
        <p:nvSpPr>
          <p:cNvPr id="240" name="Google Shape;240;p3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3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Characteristics (2)</a:t>
            </a:r>
            <a:endParaRPr/>
          </a:p>
        </p:txBody>
      </p:sp>
      <p:sp>
        <p:nvSpPr>
          <p:cNvPr id="247" name="Google Shape;247;p31"/>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3) </a:t>
            </a:r>
            <a:r>
              <a:rPr lang="en"/>
              <a:t>Isolation of data and application</a:t>
            </a:r>
            <a:endParaRPr/>
          </a:p>
          <a:p>
            <a:pPr indent="-342900" lvl="1" marL="914400" rtl="0" algn="l">
              <a:spcBef>
                <a:spcPts val="550"/>
              </a:spcBef>
              <a:spcAft>
                <a:spcPts val="0"/>
              </a:spcAft>
              <a:buSzPts val="1800"/>
              <a:buChar char="▶"/>
            </a:pPr>
            <a:r>
              <a:rPr lang="en"/>
              <a:t>A database system is entirely different than its data</a:t>
            </a:r>
            <a:endParaRPr/>
          </a:p>
          <a:p>
            <a:pPr indent="-342900" lvl="1" marL="914400" rtl="0" algn="l">
              <a:spcBef>
                <a:spcPts val="550"/>
              </a:spcBef>
              <a:spcAft>
                <a:spcPts val="0"/>
              </a:spcAft>
              <a:buSzPts val="1800"/>
              <a:buChar char="▶"/>
            </a:pPr>
            <a:r>
              <a:rPr lang="en"/>
              <a:t>A database is an active entity, whereas data is passive (allowing change without resistance)</a:t>
            </a:r>
            <a:endParaRPr/>
          </a:p>
          <a:p>
            <a:pPr indent="-368300" lvl="0" marL="457200" rtl="0" algn="l">
              <a:spcBef>
                <a:spcPts val="700"/>
              </a:spcBef>
              <a:spcAft>
                <a:spcPts val="0"/>
              </a:spcAft>
              <a:buSzPts val="2200"/>
              <a:buChar char="◻"/>
            </a:pPr>
            <a:r>
              <a:rPr lang="en"/>
              <a:t>4) </a:t>
            </a:r>
            <a:r>
              <a:rPr lang="en"/>
              <a:t>Less redundancy </a:t>
            </a:r>
            <a:endParaRPr/>
          </a:p>
          <a:p>
            <a:pPr indent="-342900" lvl="1" marL="914400" rtl="0" algn="l">
              <a:spcBef>
                <a:spcPts val="550"/>
              </a:spcBef>
              <a:spcAft>
                <a:spcPts val="0"/>
              </a:spcAft>
              <a:buSzPts val="1800"/>
              <a:buChar char="▶"/>
            </a:pPr>
            <a:r>
              <a:rPr lang="en"/>
              <a:t>DBMS follows the rules of normalization, which splits a relation when any of its attributes is having redundancy in values</a:t>
            </a:r>
            <a:endParaRPr/>
          </a:p>
        </p:txBody>
      </p:sp>
      <p:sp>
        <p:nvSpPr>
          <p:cNvPr id="248" name="Google Shape;248;p3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Database Characteristics (</a:t>
            </a:r>
            <a:r>
              <a:rPr lang="en"/>
              <a:t>3</a:t>
            </a:r>
            <a:r>
              <a:rPr lang="en"/>
              <a:t>)</a:t>
            </a:r>
            <a:endParaRPr/>
          </a:p>
        </p:txBody>
      </p:sp>
      <p:sp>
        <p:nvSpPr>
          <p:cNvPr id="255" name="Google Shape;255;p32"/>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5) </a:t>
            </a:r>
            <a:r>
              <a:rPr lang="en"/>
              <a:t>Consistency</a:t>
            </a:r>
            <a:endParaRPr/>
          </a:p>
          <a:p>
            <a:pPr indent="-342900" lvl="1" marL="914400" rtl="0" algn="l">
              <a:spcBef>
                <a:spcPts val="550"/>
              </a:spcBef>
              <a:spcAft>
                <a:spcPts val="0"/>
              </a:spcAft>
              <a:buSzPts val="1800"/>
              <a:buChar char="▶"/>
            </a:pPr>
            <a:r>
              <a:rPr lang="en"/>
              <a:t>Consistency is a state where every </a:t>
            </a:r>
            <a:br>
              <a:rPr lang="en"/>
            </a:br>
            <a:r>
              <a:rPr lang="en"/>
              <a:t>relation in a database remains </a:t>
            </a:r>
            <a:br>
              <a:rPr lang="en"/>
            </a:br>
            <a:r>
              <a:rPr lang="en"/>
              <a:t>consistent</a:t>
            </a:r>
            <a:endParaRPr/>
          </a:p>
          <a:p>
            <a:pPr indent="-368300" lvl="0" marL="457200" rtl="0" algn="l">
              <a:spcBef>
                <a:spcPts val="700"/>
              </a:spcBef>
              <a:spcAft>
                <a:spcPts val="0"/>
              </a:spcAft>
              <a:buSzPts val="2200"/>
              <a:buChar char="◻"/>
            </a:pPr>
            <a:r>
              <a:rPr lang="en"/>
              <a:t>6) </a:t>
            </a:r>
            <a:r>
              <a:rPr lang="en"/>
              <a:t>Query Language</a:t>
            </a:r>
            <a:endParaRPr/>
          </a:p>
          <a:p>
            <a:pPr indent="-342900" lvl="1" marL="914400" rtl="0" algn="l">
              <a:spcBef>
                <a:spcPts val="550"/>
              </a:spcBef>
              <a:spcAft>
                <a:spcPts val="0"/>
              </a:spcAft>
              <a:buSzPts val="1800"/>
              <a:buChar char="▶"/>
            </a:pPr>
            <a:r>
              <a:rPr lang="en"/>
              <a:t>DBMS is equipped with query language, which makes it more efficient to retrieve and manipulate data</a:t>
            </a:r>
            <a:endParaRPr/>
          </a:p>
        </p:txBody>
      </p:sp>
      <p:sp>
        <p:nvSpPr>
          <p:cNvPr id="256" name="Google Shape;256;p3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descr="Related image" id="257" name="Google Shape;257;p32"/>
          <p:cNvPicPr preferRelativeResize="0"/>
          <p:nvPr/>
        </p:nvPicPr>
        <p:blipFill rotWithShape="1">
          <a:blip r:embed="rId3">
            <a:alphaModFix/>
          </a:blip>
          <a:srcRect b="0" l="0" r="0" t="0"/>
          <a:stretch/>
        </p:blipFill>
        <p:spPr>
          <a:xfrm>
            <a:off x="6705599" y="1152598"/>
            <a:ext cx="2408583" cy="20553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Google Shape;263;p3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Database Characteristics (</a:t>
            </a:r>
            <a:r>
              <a:rPr lang="en"/>
              <a:t>4</a:t>
            </a:r>
            <a:r>
              <a:rPr lang="en"/>
              <a:t>)</a:t>
            </a:r>
            <a:endParaRPr/>
          </a:p>
        </p:txBody>
      </p:sp>
      <p:sp>
        <p:nvSpPr>
          <p:cNvPr id="264" name="Google Shape;264;p33"/>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7) </a:t>
            </a:r>
            <a:r>
              <a:rPr lang="en"/>
              <a:t>ACI</a:t>
            </a:r>
            <a:r>
              <a:rPr lang="en"/>
              <a:t>d </a:t>
            </a:r>
            <a:r>
              <a:rPr lang="en"/>
              <a:t>Properties</a:t>
            </a:r>
            <a:endParaRPr/>
          </a:p>
          <a:p>
            <a:pPr indent="-342900" lvl="1" marL="914400" rtl="0" algn="l">
              <a:spcBef>
                <a:spcPts val="550"/>
              </a:spcBef>
              <a:spcAft>
                <a:spcPts val="0"/>
              </a:spcAft>
              <a:buSzPts val="1800"/>
              <a:buChar char="▶"/>
            </a:pPr>
            <a:r>
              <a:rPr lang="en"/>
              <a:t>DBMS follows the concepts of Atomicity, Consistency, Isolation, and Durability (ACID)</a:t>
            </a:r>
            <a:endParaRPr/>
          </a:p>
          <a:p>
            <a:pPr indent="-342900" lvl="1" marL="914400" rtl="0" algn="l">
              <a:spcBef>
                <a:spcPts val="550"/>
              </a:spcBef>
              <a:spcAft>
                <a:spcPts val="0"/>
              </a:spcAft>
              <a:buSzPts val="1800"/>
              <a:buChar char="▶"/>
            </a:pPr>
            <a:r>
              <a:rPr lang="en"/>
              <a:t>These concepts are applied to transactions, which manipulate data in a database</a:t>
            </a:r>
            <a:endParaRPr/>
          </a:p>
          <a:p>
            <a:pPr indent="-342900" lvl="1" marL="914400" rtl="0" algn="l">
              <a:spcBef>
                <a:spcPts val="550"/>
              </a:spcBef>
              <a:spcAft>
                <a:spcPts val="0"/>
              </a:spcAft>
              <a:buSzPts val="1800"/>
              <a:buChar char="▶"/>
            </a:pPr>
            <a:r>
              <a:rPr lang="en"/>
              <a:t>ACI</a:t>
            </a:r>
            <a:r>
              <a:rPr lang="en"/>
              <a:t>d </a:t>
            </a:r>
            <a:r>
              <a:rPr lang="en"/>
              <a:t>properties help the database stay healthy in multi-transactional environments and help prevent failure</a:t>
            </a:r>
            <a:endParaRPr/>
          </a:p>
        </p:txBody>
      </p:sp>
      <p:sp>
        <p:nvSpPr>
          <p:cNvPr id="265" name="Google Shape;265;p3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3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Database Characteristics (</a:t>
            </a:r>
            <a:r>
              <a:rPr lang="en"/>
              <a:t>5</a:t>
            </a:r>
            <a:r>
              <a:rPr lang="en"/>
              <a:t>)</a:t>
            </a:r>
            <a:endParaRPr/>
          </a:p>
        </p:txBody>
      </p:sp>
      <p:sp>
        <p:nvSpPr>
          <p:cNvPr id="272" name="Google Shape;272;p34"/>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8) </a:t>
            </a:r>
            <a:r>
              <a:rPr lang="en"/>
              <a:t>Multi User</a:t>
            </a:r>
            <a:r>
              <a:rPr lang="en"/>
              <a:t> and Concurrent Access</a:t>
            </a:r>
            <a:endParaRPr/>
          </a:p>
          <a:p>
            <a:pPr indent="-342900" lvl="1" marL="914400" rtl="0" algn="l">
              <a:spcBef>
                <a:spcPts val="550"/>
              </a:spcBef>
              <a:spcAft>
                <a:spcPts val="0"/>
              </a:spcAft>
              <a:buSzPts val="1800"/>
              <a:buChar char="▶"/>
            </a:pPr>
            <a:r>
              <a:rPr lang="en"/>
              <a:t>DBMS supports multi-user environment and allows them to access and manipulate data in parallel</a:t>
            </a:r>
            <a:endParaRPr/>
          </a:p>
          <a:p>
            <a:pPr indent="-368300" lvl="0" marL="457200" rtl="0" algn="l">
              <a:spcBef>
                <a:spcPts val="700"/>
              </a:spcBef>
              <a:spcAft>
                <a:spcPts val="0"/>
              </a:spcAft>
              <a:buSzPts val="2200"/>
              <a:buChar char="◻"/>
            </a:pPr>
            <a:r>
              <a:rPr lang="en"/>
              <a:t>9) </a:t>
            </a:r>
            <a:r>
              <a:rPr lang="en"/>
              <a:t>Multiple views</a:t>
            </a:r>
            <a:endParaRPr/>
          </a:p>
          <a:p>
            <a:pPr indent="-342900" lvl="1" marL="914400" rtl="0" algn="l">
              <a:spcBef>
                <a:spcPts val="550"/>
              </a:spcBef>
              <a:spcAft>
                <a:spcPts val="0"/>
              </a:spcAft>
              <a:buSzPts val="1800"/>
              <a:buChar char="▶"/>
            </a:pPr>
            <a:r>
              <a:rPr lang="en"/>
              <a:t>DBMS offers multiple views for different users</a:t>
            </a:r>
            <a:endParaRPr/>
          </a:p>
        </p:txBody>
      </p:sp>
      <p:sp>
        <p:nvSpPr>
          <p:cNvPr id="273" name="Google Shape;273;p3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3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Database Characteristics (</a:t>
            </a:r>
            <a:r>
              <a:rPr lang="en"/>
              <a:t>6</a:t>
            </a:r>
            <a:r>
              <a:rPr lang="en"/>
              <a:t>)</a:t>
            </a:r>
            <a:endParaRPr/>
          </a:p>
        </p:txBody>
      </p:sp>
      <p:sp>
        <p:nvSpPr>
          <p:cNvPr id="280" name="Google Shape;280;p35"/>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10) </a:t>
            </a:r>
            <a:r>
              <a:rPr lang="en"/>
              <a:t>Security</a:t>
            </a:r>
            <a:endParaRPr/>
          </a:p>
          <a:p>
            <a:pPr indent="-342900" lvl="1" marL="914400" rtl="0" algn="l">
              <a:spcBef>
                <a:spcPts val="550"/>
              </a:spcBef>
              <a:spcAft>
                <a:spcPts val="0"/>
              </a:spcAft>
              <a:buSzPts val="1800"/>
              <a:buChar char="▶"/>
            </a:pPr>
            <a:r>
              <a:rPr lang="en"/>
              <a:t>Features like multiple views offer security to some extent where users are unable to access data of other users and departments </a:t>
            </a:r>
            <a:endParaRPr/>
          </a:p>
          <a:p>
            <a:pPr indent="-342900" lvl="1" marL="914400" rtl="0" algn="l">
              <a:spcBef>
                <a:spcPts val="550"/>
              </a:spcBef>
              <a:spcAft>
                <a:spcPts val="0"/>
              </a:spcAft>
              <a:buSzPts val="1800"/>
              <a:buChar char="▶"/>
            </a:pPr>
            <a:r>
              <a:rPr lang="en"/>
              <a:t>DBMS offers methods to impose constraints while entering data into the database and retrieving the same at a later stage</a:t>
            </a:r>
            <a:endParaRPr/>
          </a:p>
        </p:txBody>
      </p:sp>
      <p:sp>
        <p:nvSpPr>
          <p:cNvPr id="281" name="Google Shape;281;p3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sp>
        <p:nvSpPr>
          <p:cNvPr id="286" name="Google Shape;286;p3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Business Rules</a:t>
            </a:r>
            <a:endParaRPr/>
          </a:p>
        </p:txBody>
      </p:sp>
      <p:sp>
        <p:nvSpPr>
          <p:cNvPr id="287" name="Google Shape;287;p36"/>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Definition</a:t>
            </a:r>
            <a:r>
              <a:rPr lang="en"/>
              <a:t>: Brief, precise, and unambiguous descriptions of operations in an organization</a:t>
            </a:r>
            <a:endParaRPr/>
          </a:p>
          <a:p>
            <a:pPr indent="-342900" lvl="1" marL="914400" rtl="0" algn="l">
              <a:spcBef>
                <a:spcPts val="550"/>
              </a:spcBef>
              <a:spcAft>
                <a:spcPts val="0"/>
              </a:spcAft>
              <a:buSzPts val="1800"/>
              <a:buChar char="▶"/>
            </a:pPr>
            <a:r>
              <a:rPr lang="en"/>
              <a:t>based on policies, procedures, or principles within a specific organization</a:t>
            </a:r>
            <a:endParaRPr/>
          </a:p>
          <a:p>
            <a:pPr indent="-342900" lvl="1" marL="914400" rtl="0" algn="l">
              <a:spcBef>
                <a:spcPts val="550"/>
              </a:spcBef>
              <a:spcAft>
                <a:spcPts val="0"/>
              </a:spcAft>
              <a:buSzPts val="1800"/>
              <a:buChar char="▶"/>
            </a:pPr>
            <a:r>
              <a:rPr lang="en"/>
              <a:t>help to create and enforce actions within that organization’s environment</a:t>
            </a:r>
            <a:endParaRPr/>
          </a:p>
          <a:p>
            <a:pPr indent="-342900" lvl="1" marL="914400" rtl="0" algn="l">
              <a:spcBef>
                <a:spcPts val="550"/>
              </a:spcBef>
              <a:spcAft>
                <a:spcPts val="0"/>
              </a:spcAft>
              <a:buSzPts val="1800"/>
              <a:buChar char="▶"/>
            </a:pPr>
            <a:r>
              <a:rPr lang="en"/>
              <a:t>apply to any organization that stores and uses data to generate information</a:t>
            </a:r>
            <a:br>
              <a:rPr lang="en"/>
            </a:br>
            <a:endParaRPr/>
          </a:p>
        </p:txBody>
      </p:sp>
      <p:sp>
        <p:nvSpPr>
          <p:cNvPr id="288" name="Google Shape;288;p3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p3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Business Rules (2)</a:t>
            </a:r>
            <a:endParaRPr/>
          </a:p>
        </p:txBody>
      </p:sp>
      <p:sp>
        <p:nvSpPr>
          <p:cNvPr id="294" name="Google Shape;294;p37"/>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Purpose</a:t>
            </a:r>
            <a:r>
              <a:rPr lang="en"/>
              <a:t>s</a:t>
            </a:r>
            <a:endParaRPr/>
          </a:p>
          <a:p>
            <a:pPr indent="-342900" lvl="1" marL="914400" rtl="0" algn="l">
              <a:spcBef>
                <a:spcPts val="550"/>
              </a:spcBef>
              <a:spcAft>
                <a:spcPts val="0"/>
              </a:spcAft>
              <a:buSzPts val="1800"/>
              <a:buChar char="▶"/>
            </a:pPr>
            <a:r>
              <a:rPr lang="en"/>
              <a:t>Enhance understanding &amp; facilitate communication</a:t>
            </a:r>
            <a:endParaRPr/>
          </a:p>
          <a:p>
            <a:pPr indent="-330200" lvl="2" marL="1371600" rtl="0" algn="l">
              <a:spcBef>
                <a:spcPts val="500"/>
              </a:spcBef>
              <a:spcAft>
                <a:spcPts val="0"/>
              </a:spcAft>
              <a:buSzPts val="1600"/>
              <a:buChar char="■"/>
            </a:pPr>
            <a:r>
              <a:rPr lang="en"/>
              <a:t>Standardize company’s view of data</a:t>
            </a:r>
            <a:endParaRPr/>
          </a:p>
          <a:p>
            <a:pPr indent="-330200" lvl="2" marL="1371600" rtl="0" algn="l">
              <a:spcBef>
                <a:spcPts val="500"/>
              </a:spcBef>
              <a:spcAft>
                <a:spcPts val="0"/>
              </a:spcAft>
              <a:buSzPts val="1600"/>
              <a:buChar char="■"/>
            </a:pPr>
            <a:r>
              <a:rPr lang="en"/>
              <a:t>Constitute a communications tool between users and designers </a:t>
            </a:r>
            <a:endParaRPr/>
          </a:p>
          <a:p>
            <a:pPr indent="-330200" lvl="2" marL="1371600" rtl="0" algn="l">
              <a:spcBef>
                <a:spcPts val="500"/>
              </a:spcBef>
              <a:spcAft>
                <a:spcPts val="0"/>
              </a:spcAft>
              <a:buSzPts val="1600"/>
              <a:buChar char="■"/>
            </a:pPr>
            <a:r>
              <a:rPr lang="en"/>
              <a:t>Allow designer to understand business process as well as the nature, role, and scope of data</a:t>
            </a:r>
            <a:endParaRPr/>
          </a:p>
          <a:p>
            <a:pPr indent="-342900" lvl="1" marL="914400" rtl="0" algn="l">
              <a:spcBef>
                <a:spcPts val="550"/>
              </a:spcBef>
              <a:spcAft>
                <a:spcPts val="0"/>
              </a:spcAft>
              <a:buSzPts val="1800"/>
              <a:buChar char="▶"/>
            </a:pPr>
            <a:r>
              <a:rPr lang="en"/>
              <a:t>Promote creation of an accurate data model</a:t>
            </a:r>
            <a:br>
              <a:rPr lang="en"/>
            </a:br>
            <a:endParaRPr/>
          </a:p>
        </p:txBody>
      </p:sp>
      <p:sp>
        <p:nvSpPr>
          <p:cNvPr id="295" name="Google Shape;295;p3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pic>
        <p:nvPicPr>
          <p:cNvPr descr="Related image" id="300" name="Google Shape;300;p38"/>
          <p:cNvPicPr preferRelativeResize="0"/>
          <p:nvPr>
            <p:ph idx="2" type="body"/>
          </p:nvPr>
        </p:nvPicPr>
        <p:blipFill rotWithShape="1">
          <a:blip r:embed="rId3">
            <a:alphaModFix/>
          </a:blip>
          <a:srcRect b="0" l="3921" r="1959" t="9867"/>
          <a:stretch/>
        </p:blipFill>
        <p:spPr>
          <a:xfrm>
            <a:off x="5486400" y="1130649"/>
            <a:ext cx="3657600" cy="2805900"/>
          </a:xfrm>
          <a:prstGeom prst="rect">
            <a:avLst/>
          </a:prstGeom>
          <a:noFill/>
          <a:ln>
            <a:noFill/>
          </a:ln>
        </p:spPr>
      </p:pic>
      <p:sp>
        <p:nvSpPr>
          <p:cNvPr id="301" name="Google Shape;301;p38"/>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Business Rules (3)</a:t>
            </a:r>
            <a:endParaRPr/>
          </a:p>
        </p:txBody>
      </p:sp>
      <p:sp>
        <p:nvSpPr>
          <p:cNvPr id="302" name="Google Shape;302;p38"/>
          <p:cNvSpPr txBox="1"/>
          <p:nvPr>
            <p:ph idx="1" type="body"/>
          </p:nvPr>
        </p:nvSpPr>
        <p:spPr>
          <a:xfrm>
            <a:off x="609600" y="1192175"/>
            <a:ext cx="5181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Sources</a:t>
            </a:r>
            <a:endParaRPr/>
          </a:p>
          <a:p>
            <a:pPr indent="-342900" lvl="1" marL="914400" rtl="0" algn="l">
              <a:spcBef>
                <a:spcPts val="550"/>
              </a:spcBef>
              <a:spcAft>
                <a:spcPts val="0"/>
              </a:spcAft>
              <a:buSzPts val="1800"/>
              <a:buChar char="▶"/>
            </a:pPr>
            <a:r>
              <a:rPr lang="en"/>
              <a:t>Interviews</a:t>
            </a:r>
            <a:endParaRPr/>
          </a:p>
          <a:p>
            <a:pPr indent="-330200" lvl="2" marL="1371600" rtl="0" algn="l">
              <a:spcBef>
                <a:spcPts val="500"/>
              </a:spcBef>
              <a:spcAft>
                <a:spcPts val="0"/>
              </a:spcAft>
              <a:buSzPts val="1600"/>
              <a:buChar char="■"/>
            </a:pPr>
            <a:r>
              <a:rPr lang="en"/>
              <a:t>Company managers</a:t>
            </a:r>
            <a:endParaRPr/>
          </a:p>
          <a:p>
            <a:pPr indent="-330200" lvl="2" marL="1371600" rtl="0" algn="l">
              <a:spcBef>
                <a:spcPts val="500"/>
              </a:spcBef>
              <a:spcAft>
                <a:spcPts val="0"/>
              </a:spcAft>
              <a:buSzPts val="1600"/>
              <a:buChar char="■"/>
            </a:pPr>
            <a:r>
              <a:rPr lang="en"/>
              <a:t>Policymakers</a:t>
            </a:r>
            <a:endParaRPr/>
          </a:p>
          <a:p>
            <a:pPr indent="-330200" lvl="2" marL="1371600" rtl="0" algn="l">
              <a:spcBef>
                <a:spcPts val="500"/>
              </a:spcBef>
              <a:spcAft>
                <a:spcPts val="0"/>
              </a:spcAft>
              <a:buSzPts val="1600"/>
              <a:buChar char="■"/>
            </a:pPr>
            <a:r>
              <a:rPr lang="en"/>
              <a:t>Department managers</a:t>
            </a:r>
            <a:endParaRPr/>
          </a:p>
          <a:p>
            <a:pPr indent="-330200" lvl="2" marL="1371600" rtl="0" algn="l">
              <a:spcBef>
                <a:spcPts val="500"/>
              </a:spcBef>
              <a:spcAft>
                <a:spcPts val="0"/>
              </a:spcAft>
              <a:buSzPts val="1600"/>
              <a:buChar char="■"/>
            </a:pPr>
            <a:r>
              <a:rPr lang="en"/>
              <a:t>End users</a:t>
            </a:r>
            <a:endParaRPr/>
          </a:p>
          <a:p>
            <a:pPr indent="-342900" lvl="1" marL="914400" rtl="0" algn="l">
              <a:spcBef>
                <a:spcPts val="550"/>
              </a:spcBef>
              <a:spcAft>
                <a:spcPts val="0"/>
              </a:spcAft>
              <a:buSzPts val="1800"/>
              <a:buChar char="▶"/>
            </a:pPr>
            <a:r>
              <a:rPr lang="en"/>
              <a:t>Written documentation</a:t>
            </a:r>
            <a:endParaRPr/>
          </a:p>
          <a:p>
            <a:pPr indent="-330200" lvl="2" marL="1371600" rtl="0" algn="l">
              <a:spcBef>
                <a:spcPts val="500"/>
              </a:spcBef>
              <a:spcAft>
                <a:spcPts val="0"/>
              </a:spcAft>
              <a:buSzPts val="1600"/>
              <a:buChar char="■"/>
            </a:pPr>
            <a:r>
              <a:rPr lang="en"/>
              <a:t>Procedures, Standards, Operations manuals</a:t>
            </a:r>
            <a:endParaRPr/>
          </a:p>
          <a:p>
            <a:pPr indent="-342900" lvl="1" marL="914400" rtl="0" algn="l">
              <a:spcBef>
                <a:spcPts val="550"/>
              </a:spcBef>
              <a:spcAft>
                <a:spcPts val="0"/>
              </a:spcAft>
              <a:buSzPts val="1800"/>
              <a:buChar char="▶"/>
            </a:pPr>
            <a:r>
              <a:rPr lang="en"/>
              <a:t>Observation</a:t>
            </a:r>
            <a:endParaRPr/>
          </a:p>
          <a:p>
            <a:pPr indent="-330200" lvl="2" marL="1371600" rtl="0" algn="l">
              <a:spcBef>
                <a:spcPts val="500"/>
              </a:spcBef>
              <a:spcAft>
                <a:spcPts val="0"/>
              </a:spcAft>
              <a:buSzPts val="1600"/>
              <a:buChar char="■"/>
            </a:pPr>
            <a:r>
              <a:rPr lang="en"/>
              <a:t>Business operations</a:t>
            </a:r>
            <a:endParaRPr/>
          </a:p>
        </p:txBody>
      </p:sp>
      <p:sp>
        <p:nvSpPr>
          <p:cNvPr id="303" name="Google Shape;303;p38"/>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39"/>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Users</a:t>
            </a:r>
            <a:endParaRPr/>
          </a:p>
        </p:txBody>
      </p:sp>
      <p:sp>
        <p:nvSpPr>
          <p:cNvPr id="310" name="Google Shape;310;p39"/>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311" name="Google Shape;311;p39"/>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Administrators</a:t>
            </a:r>
            <a:endParaRPr/>
          </a:p>
          <a:p>
            <a:pPr indent="-342900" lvl="1" marL="914400" rtl="0" algn="l">
              <a:spcBef>
                <a:spcPts val="550"/>
              </a:spcBef>
              <a:spcAft>
                <a:spcPts val="0"/>
              </a:spcAft>
              <a:buSzPts val="1800"/>
              <a:buChar char="▶"/>
            </a:pPr>
            <a:r>
              <a:rPr lang="en"/>
              <a:t>maintain the DBMS and are responsible for </a:t>
            </a:r>
            <a:r>
              <a:rPr lang="en"/>
              <a:t>administering</a:t>
            </a:r>
            <a:r>
              <a:rPr lang="en"/>
              <a:t> the database</a:t>
            </a:r>
            <a:endParaRPr/>
          </a:p>
          <a:p>
            <a:pPr indent="-368300" lvl="0" marL="457200" rtl="0" algn="l">
              <a:spcBef>
                <a:spcPts val="700"/>
              </a:spcBef>
              <a:spcAft>
                <a:spcPts val="0"/>
              </a:spcAft>
              <a:buSzPts val="2200"/>
              <a:buChar char="◻"/>
            </a:pPr>
            <a:r>
              <a:rPr lang="en"/>
              <a:t>Designers</a:t>
            </a:r>
            <a:endParaRPr/>
          </a:p>
          <a:p>
            <a:pPr indent="-342900" lvl="1" marL="914400" rtl="0" algn="l">
              <a:spcBef>
                <a:spcPts val="550"/>
              </a:spcBef>
              <a:spcAft>
                <a:spcPts val="0"/>
              </a:spcAft>
              <a:buSzPts val="1800"/>
              <a:buChar char="▶"/>
            </a:pPr>
            <a:r>
              <a:rPr lang="en"/>
              <a:t>the group of people who actually work </a:t>
            </a:r>
            <a:br>
              <a:rPr lang="en"/>
            </a:br>
            <a:r>
              <a:rPr lang="en"/>
              <a:t>on the designing part of the database</a:t>
            </a:r>
            <a:endParaRPr/>
          </a:p>
          <a:p>
            <a:pPr indent="-368300" lvl="0" marL="457200" rtl="0" algn="l">
              <a:spcBef>
                <a:spcPts val="700"/>
              </a:spcBef>
              <a:spcAft>
                <a:spcPts val="0"/>
              </a:spcAft>
              <a:buSzPts val="2200"/>
              <a:buChar char="◻"/>
            </a:pPr>
            <a:r>
              <a:rPr lang="en"/>
              <a:t>End Users</a:t>
            </a:r>
            <a:endParaRPr/>
          </a:p>
          <a:p>
            <a:pPr indent="-342900" lvl="1" marL="914400" rtl="0" algn="l">
              <a:spcBef>
                <a:spcPts val="550"/>
              </a:spcBef>
              <a:spcAft>
                <a:spcPts val="0"/>
              </a:spcAft>
              <a:buSzPts val="1800"/>
              <a:buChar char="▶"/>
            </a:pPr>
            <a:r>
              <a:rPr lang="en"/>
              <a:t>are those who actually reap the </a:t>
            </a:r>
            <a:br>
              <a:rPr lang="en"/>
            </a:br>
            <a:r>
              <a:rPr lang="en"/>
              <a:t>benefits of having a DBMS</a:t>
            </a:r>
            <a:endParaRPr/>
          </a:p>
        </p:txBody>
      </p:sp>
      <p:pic>
        <p:nvPicPr>
          <p:cNvPr id="312" name="Google Shape;312;p39"/>
          <p:cNvPicPr preferRelativeResize="0"/>
          <p:nvPr/>
        </p:nvPicPr>
        <p:blipFill rotWithShape="1">
          <a:blip r:embed="rId3">
            <a:alphaModFix/>
          </a:blip>
          <a:srcRect b="5153" l="7842" r="5881" t="728"/>
          <a:stretch/>
        </p:blipFill>
        <p:spPr>
          <a:xfrm>
            <a:off x="5680650" y="2348063"/>
            <a:ext cx="3352800" cy="182880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Google Shape;318;p40"/>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3-Tier Architecture </a:t>
            </a:r>
            <a:endParaRPr/>
          </a:p>
        </p:txBody>
      </p:sp>
      <p:sp>
        <p:nvSpPr>
          <p:cNvPr id="319" name="Google Shape;319;p4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320" name="Google Shape;320;p40"/>
          <p:cNvPicPr preferRelativeResize="0"/>
          <p:nvPr>
            <p:ph idx="1" type="body"/>
          </p:nvPr>
        </p:nvPicPr>
        <p:blipFill rotWithShape="1">
          <a:blip r:embed="rId3">
            <a:alphaModFix/>
          </a:blip>
          <a:srcRect b="0" l="0" r="0" t="0"/>
          <a:stretch/>
        </p:blipFill>
        <p:spPr>
          <a:xfrm>
            <a:off x="3190875" y="1200150"/>
            <a:ext cx="2997199" cy="33718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sp>
        <p:nvSpPr>
          <p:cNvPr id="326" name="Google Shape;326;p4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3-Tier Architecture (2)</a:t>
            </a:r>
            <a:endParaRPr/>
          </a:p>
        </p:txBody>
      </p:sp>
      <p:sp>
        <p:nvSpPr>
          <p:cNvPr id="327" name="Google Shape;327;p41"/>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Database (Data) Tier</a:t>
            </a:r>
            <a:endParaRPr/>
          </a:p>
          <a:p>
            <a:pPr indent="-342900" lvl="1" marL="914400" rtl="0" algn="l">
              <a:spcBef>
                <a:spcPts val="550"/>
              </a:spcBef>
              <a:spcAft>
                <a:spcPts val="0"/>
              </a:spcAft>
              <a:buSzPts val="1800"/>
              <a:buChar char="▶"/>
            </a:pPr>
            <a:r>
              <a:rPr lang="en"/>
              <a:t>The database resides along with its query processing languages. </a:t>
            </a:r>
            <a:endParaRPr/>
          </a:p>
          <a:p>
            <a:pPr indent="-342900" lvl="1" marL="914400" rtl="0" algn="l">
              <a:spcBef>
                <a:spcPts val="550"/>
              </a:spcBef>
              <a:spcAft>
                <a:spcPts val="0"/>
              </a:spcAft>
              <a:buSzPts val="1800"/>
              <a:buChar char="▶"/>
            </a:pPr>
            <a:r>
              <a:rPr lang="en"/>
              <a:t>We also have the relations that define the data and their constraints at this level.</a:t>
            </a:r>
            <a:endParaRPr/>
          </a:p>
          <a:p>
            <a:pPr indent="-368300" lvl="0" marL="457200" rtl="0" algn="l">
              <a:spcBef>
                <a:spcPts val="700"/>
              </a:spcBef>
              <a:spcAft>
                <a:spcPts val="0"/>
              </a:spcAft>
              <a:buSzPts val="2200"/>
              <a:buChar char="◻"/>
            </a:pPr>
            <a:r>
              <a:rPr lang="en"/>
              <a:t>Application (Middle) Tier </a:t>
            </a:r>
            <a:endParaRPr/>
          </a:p>
          <a:p>
            <a:pPr indent="-342900" lvl="1" marL="914400" rtl="0" algn="l">
              <a:spcBef>
                <a:spcPts val="550"/>
              </a:spcBef>
              <a:spcAft>
                <a:spcPts val="0"/>
              </a:spcAft>
              <a:buSzPts val="1800"/>
              <a:buChar char="▶"/>
            </a:pPr>
            <a:r>
              <a:rPr lang="en"/>
              <a:t>At this tier reside the application server and the programs that access the database. </a:t>
            </a:r>
            <a:endParaRPr/>
          </a:p>
          <a:p>
            <a:pPr indent="-342900" lvl="1" marL="914400" rtl="0" algn="l">
              <a:spcBef>
                <a:spcPts val="550"/>
              </a:spcBef>
              <a:spcAft>
                <a:spcPts val="0"/>
              </a:spcAft>
              <a:buSzPts val="1800"/>
              <a:buChar char="▶"/>
            </a:pPr>
            <a:r>
              <a:rPr lang="en"/>
              <a:t>For a user, this application tier presents an abstracted view of the database.</a:t>
            </a:r>
            <a:endParaRPr/>
          </a:p>
        </p:txBody>
      </p:sp>
      <p:sp>
        <p:nvSpPr>
          <p:cNvPr id="328" name="Google Shape;328;p4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4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3-</a:t>
            </a:r>
            <a:r>
              <a:rPr lang="en"/>
              <a:t>T</a:t>
            </a:r>
            <a:r>
              <a:rPr lang="en"/>
              <a:t>ier Architecture (</a:t>
            </a:r>
            <a:r>
              <a:rPr lang="en"/>
              <a:t>3</a:t>
            </a:r>
            <a:r>
              <a:rPr lang="en"/>
              <a:t>)</a:t>
            </a:r>
            <a:endParaRPr/>
          </a:p>
        </p:txBody>
      </p:sp>
      <p:sp>
        <p:nvSpPr>
          <p:cNvPr id="335" name="Google Shape;335;p42"/>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User (Presentation) Tier </a:t>
            </a:r>
            <a:endParaRPr/>
          </a:p>
          <a:p>
            <a:pPr indent="-342900" lvl="1" marL="914400" rtl="0" algn="l">
              <a:spcBef>
                <a:spcPts val="550"/>
              </a:spcBef>
              <a:spcAft>
                <a:spcPts val="0"/>
              </a:spcAft>
              <a:buSzPts val="1800"/>
              <a:buChar char="▶"/>
            </a:pPr>
            <a:r>
              <a:rPr lang="en"/>
              <a:t>End-users operate on this tier</a:t>
            </a:r>
            <a:endParaRPr/>
          </a:p>
          <a:p>
            <a:pPr indent="-342900" lvl="1" marL="914400" rtl="0" algn="l">
              <a:spcBef>
                <a:spcPts val="550"/>
              </a:spcBef>
              <a:spcAft>
                <a:spcPts val="0"/>
              </a:spcAft>
              <a:buSzPts val="1800"/>
              <a:buChar char="▶"/>
            </a:pPr>
            <a:r>
              <a:rPr lang="en"/>
              <a:t>They know nothing about any existence of the database beyond this layer</a:t>
            </a:r>
            <a:endParaRPr/>
          </a:p>
          <a:p>
            <a:pPr indent="-342900" lvl="1" marL="914400" rtl="0" algn="l">
              <a:spcBef>
                <a:spcPts val="550"/>
              </a:spcBef>
              <a:spcAft>
                <a:spcPts val="0"/>
              </a:spcAft>
              <a:buSzPts val="1800"/>
              <a:buChar char="▶"/>
            </a:pPr>
            <a:r>
              <a:rPr lang="en"/>
              <a:t>The application provides multiple views of the database at this layer</a:t>
            </a:r>
            <a:endParaRPr/>
          </a:p>
        </p:txBody>
      </p:sp>
      <p:sp>
        <p:nvSpPr>
          <p:cNvPr id="336" name="Google Shape;336;p4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Google Shape;341;p4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Introduction to Database Systems </a:t>
            </a:r>
            <a:r>
              <a:rPr b="1" lang="en"/>
              <a:t>Summary</a:t>
            </a:r>
            <a:endParaRPr b="1"/>
          </a:p>
        </p:txBody>
      </p:sp>
      <p:sp>
        <p:nvSpPr>
          <p:cNvPr id="342" name="Google Shape;342;p43"/>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30200" lvl="0" marL="457200" rtl="0" algn="l">
              <a:spcBef>
                <a:spcPts val="700"/>
              </a:spcBef>
              <a:spcAft>
                <a:spcPts val="0"/>
              </a:spcAft>
              <a:buSzPts val="1600"/>
              <a:buChar char="◻"/>
            </a:pPr>
            <a:r>
              <a:rPr b="1" lang="en" sz="1600"/>
              <a:t>Database System</a:t>
            </a:r>
            <a:endParaRPr b="1" sz="1600"/>
          </a:p>
          <a:p>
            <a:pPr indent="-317500" lvl="1" marL="914400" rtl="0" algn="l">
              <a:spcBef>
                <a:spcPts val="550"/>
              </a:spcBef>
              <a:spcAft>
                <a:spcPts val="0"/>
              </a:spcAft>
              <a:buSzPts val="1400"/>
              <a:buChar char="▶"/>
            </a:pPr>
            <a:r>
              <a:rPr lang="en" sz="1400"/>
              <a:t>is an integrated system of hardware, software, people, procedures, and data</a:t>
            </a:r>
            <a:endParaRPr sz="1400"/>
          </a:p>
          <a:p>
            <a:pPr indent="-317500" lvl="1" marL="914400" rtl="0" algn="l">
              <a:spcBef>
                <a:spcPts val="550"/>
              </a:spcBef>
              <a:spcAft>
                <a:spcPts val="0"/>
              </a:spcAft>
              <a:buSzPts val="1400"/>
              <a:buChar char="▶"/>
            </a:pPr>
            <a:r>
              <a:rPr lang="en" sz="1400"/>
              <a:t>that define and regulate the collection, storage, management, and use of data within a database environment</a:t>
            </a:r>
            <a:endParaRPr sz="1400"/>
          </a:p>
          <a:p>
            <a:pPr indent="-330200" lvl="0" marL="457200" rtl="0" algn="l">
              <a:spcBef>
                <a:spcPts val="700"/>
              </a:spcBef>
              <a:spcAft>
                <a:spcPts val="0"/>
              </a:spcAft>
              <a:buSzPts val="1600"/>
              <a:buChar char="◻"/>
            </a:pPr>
            <a:r>
              <a:rPr b="1" lang="en" sz="1600"/>
              <a:t>Purpose of a Database</a:t>
            </a:r>
            <a:endParaRPr b="1" sz="1600"/>
          </a:p>
          <a:p>
            <a:pPr indent="-317500" lvl="1" marL="914400" rtl="0" algn="l">
              <a:spcBef>
                <a:spcPts val="550"/>
              </a:spcBef>
              <a:spcAft>
                <a:spcPts val="0"/>
              </a:spcAft>
              <a:buSzPts val="1400"/>
              <a:buChar char="▶"/>
            </a:pPr>
            <a:r>
              <a:rPr lang="en" sz="1400"/>
              <a:t>Optimizes data management</a:t>
            </a:r>
            <a:endParaRPr sz="1400"/>
          </a:p>
          <a:p>
            <a:pPr indent="-317500" lvl="1" marL="914400" rtl="0" algn="l">
              <a:spcBef>
                <a:spcPts val="550"/>
              </a:spcBef>
              <a:spcAft>
                <a:spcPts val="0"/>
              </a:spcAft>
              <a:buSzPts val="1400"/>
              <a:buChar char="▶"/>
            </a:pPr>
            <a:r>
              <a:rPr lang="en" sz="1400"/>
              <a:t>Transforms data into information</a:t>
            </a:r>
            <a:endParaRPr sz="1400"/>
          </a:p>
          <a:p>
            <a:pPr indent="-330200" lvl="0" marL="457200" rtl="0" algn="l">
              <a:spcBef>
                <a:spcPts val="700"/>
              </a:spcBef>
              <a:spcAft>
                <a:spcPts val="0"/>
              </a:spcAft>
              <a:buSzPts val="1600"/>
              <a:buChar char="◻"/>
            </a:pPr>
            <a:r>
              <a:rPr b="1" lang="en" sz="1600"/>
              <a:t>Business rules</a:t>
            </a:r>
            <a:endParaRPr b="1" sz="1600"/>
          </a:p>
          <a:p>
            <a:pPr indent="-317500" lvl="1" marL="914400" rtl="0" algn="l">
              <a:spcBef>
                <a:spcPts val="550"/>
              </a:spcBef>
              <a:spcAft>
                <a:spcPts val="0"/>
              </a:spcAft>
              <a:buSzPts val="1400"/>
              <a:buChar char="▶"/>
            </a:pPr>
            <a:r>
              <a:rPr lang="en" sz="1400"/>
              <a:t>Brief, precise, and unambiguous descriptions of operations in an organization</a:t>
            </a:r>
            <a:endParaRPr sz="1400"/>
          </a:p>
          <a:p>
            <a:pPr indent="-317500" lvl="0" marL="457200" rtl="0" algn="l">
              <a:spcBef>
                <a:spcPts val="700"/>
              </a:spcBef>
              <a:spcAft>
                <a:spcPts val="0"/>
              </a:spcAft>
              <a:buSzPts val="1400"/>
              <a:buChar char="◻"/>
            </a:pPr>
            <a:r>
              <a:rPr b="1" lang="en" sz="1600"/>
              <a:t>Users</a:t>
            </a:r>
            <a:r>
              <a:rPr lang="en" sz="1400"/>
              <a:t>: administrators, end users, and designers</a:t>
            </a:r>
            <a:endParaRPr sz="1400"/>
          </a:p>
          <a:p>
            <a:pPr indent="-317500" lvl="0" marL="457200" rtl="0" algn="l">
              <a:spcBef>
                <a:spcPts val="700"/>
              </a:spcBef>
              <a:spcAft>
                <a:spcPts val="0"/>
              </a:spcAft>
              <a:buSzPts val="1400"/>
              <a:buChar char="◻"/>
            </a:pPr>
            <a:r>
              <a:rPr b="1" lang="en" sz="1600"/>
              <a:t>3-</a:t>
            </a:r>
            <a:r>
              <a:rPr b="1" lang="en" sz="1600"/>
              <a:t>T</a:t>
            </a:r>
            <a:r>
              <a:rPr b="1" lang="en" sz="1600"/>
              <a:t>ier </a:t>
            </a:r>
            <a:r>
              <a:rPr b="1" lang="en" sz="1600"/>
              <a:t>A</a:t>
            </a:r>
            <a:r>
              <a:rPr b="1" lang="en" sz="1600"/>
              <a:t>rchitecture</a:t>
            </a:r>
            <a:r>
              <a:rPr lang="en" sz="1400"/>
              <a:t>: database tier, application tier, and user tier</a:t>
            </a:r>
            <a:endParaRPr sz="1400"/>
          </a:p>
        </p:txBody>
      </p:sp>
      <p:sp>
        <p:nvSpPr>
          <p:cNvPr id="343" name="Google Shape;343;p4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Google Shape;348;p44"/>
          <p:cNvSpPr txBox="1"/>
          <p:nvPr>
            <p:ph idx="1" type="body"/>
          </p:nvPr>
        </p:nvSpPr>
        <p:spPr>
          <a:xfrm>
            <a:off x="1371601" y="2057400"/>
            <a:ext cx="7123113" cy="2495550"/>
          </a:xfrm>
          <a:prstGeom prst="rect">
            <a:avLst/>
          </a:prstGeom>
          <a:noFill/>
          <a:ln>
            <a:noFill/>
          </a:ln>
        </p:spPr>
        <p:txBody>
          <a:bodyPr anchorCtr="0" anchor="t" bIns="45700" lIns="91425" spcFirstLastPara="1" rIns="91425" wrap="square" tIns="45700">
            <a:noAutofit/>
          </a:bodyPr>
          <a:lstStyle/>
          <a:p>
            <a:pPr indent="-209550" lvl="0" marL="320040" rtl="0" algn="l">
              <a:spcBef>
                <a:spcPts val="700"/>
              </a:spcBef>
              <a:spcAft>
                <a:spcPts val="0"/>
              </a:spcAft>
              <a:buClr>
                <a:schemeClr val="accent2"/>
              </a:buClr>
              <a:buSzPts val="1680"/>
              <a:buFont typeface="Noto Sans Symbols"/>
              <a:buNone/>
            </a:pPr>
            <a:r>
              <a:rPr lang="en"/>
              <a:t>5.1: Introduction to Database Systems</a:t>
            </a:r>
            <a:endParaRPr/>
          </a:p>
          <a:p>
            <a:pPr indent="-209550" lvl="0" marL="320040" rtl="0" algn="l">
              <a:spcBef>
                <a:spcPts val="700"/>
              </a:spcBef>
              <a:spcAft>
                <a:spcPts val="0"/>
              </a:spcAft>
              <a:buClr>
                <a:schemeClr val="accent2"/>
              </a:buClr>
              <a:buSzPts val="1680"/>
              <a:buFont typeface="Noto Sans Symbols"/>
              <a:buNone/>
            </a:pPr>
            <a:r>
              <a:rPr b="1" lang="en"/>
              <a:t>5.2: Data Models</a:t>
            </a:r>
            <a:endParaRPr b="1"/>
          </a:p>
          <a:p>
            <a:pPr indent="-209550" lvl="0" marL="320040" rtl="0" algn="l">
              <a:spcBef>
                <a:spcPts val="700"/>
              </a:spcBef>
              <a:spcAft>
                <a:spcPts val="0"/>
              </a:spcAft>
              <a:buClr>
                <a:schemeClr val="accent2"/>
              </a:buClr>
              <a:buSzPts val="1680"/>
              <a:buFont typeface="Noto Sans Symbols"/>
              <a:buNone/>
            </a:pPr>
            <a:r>
              <a:rPr lang="en"/>
              <a:t>5.3: ER Diagram Representation</a:t>
            </a:r>
            <a:endParaRPr/>
          </a:p>
        </p:txBody>
      </p:sp>
      <p:sp>
        <p:nvSpPr>
          <p:cNvPr id="349" name="Google Shape;349;p44"/>
          <p:cNvSpPr txBox="1"/>
          <p:nvPr>
            <p:ph type="title"/>
          </p:nvPr>
        </p:nvSpPr>
        <p:spPr>
          <a:xfrm>
            <a:off x="1371600" y="1200150"/>
            <a:ext cx="76200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sz="3400"/>
              <a:t>5.2: Data Models</a:t>
            </a:r>
            <a:endParaRPr sz="3400"/>
          </a:p>
        </p:txBody>
      </p:sp>
      <p:sp>
        <p:nvSpPr>
          <p:cNvPr id="350" name="Google Shape;350;p44"/>
          <p:cNvSpPr txBox="1"/>
          <p:nvPr>
            <p:ph idx="12" type="sldNum"/>
          </p:nvPr>
        </p:nvSpPr>
        <p:spPr>
          <a:xfrm>
            <a:off x="0" y="1314450"/>
            <a:ext cx="1295400" cy="5262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5" name="Shape 355"/>
        <p:cNvGrpSpPr/>
        <p:nvPr/>
      </p:nvGrpSpPr>
      <p:grpSpPr>
        <a:xfrm>
          <a:off x="0" y="0"/>
          <a:ext cx="0" cy="0"/>
          <a:chOff x="0" y="0"/>
          <a:chExt cx="0" cy="0"/>
        </a:xfrm>
      </p:grpSpPr>
      <p:sp>
        <p:nvSpPr>
          <p:cNvPr id="356" name="Google Shape;356;p4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Learning Objectives</a:t>
            </a:r>
            <a:endParaRPr/>
          </a:p>
        </p:txBody>
      </p:sp>
      <p:sp>
        <p:nvSpPr>
          <p:cNvPr id="357" name="Google Shape;357;p45"/>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Define data models</a:t>
            </a:r>
            <a:endParaRPr/>
          </a:p>
          <a:p>
            <a:pPr indent="-368300" lvl="0" marL="457200" rtl="0" algn="l">
              <a:spcBef>
                <a:spcPts val="700"/>
              </a:spcBef>
              <a:spcAft>
                <a:spcPts val="0"/>
              </a:spcAft>
              <a:buSzPts val="2200"/>
              <a:buChar char="◻"/>
            </a:pPr>
            <a:r>
              <a:rPr lang="en"/>
              <a:t>Describe Entity-Relationship model</a:t>
            </a:r>
            <a:endParaRPr/>
          </a:p>
          <a:p>
            <a:pPr indent="-368300" lvl="0" marL="457200" rtl="0" algn="l">
              <a:spcBef>
                <a:spcPts val="700"/>
              </a:spcBef>
              <a:spcAft>
                <a:spcPts val="0"/>
              </a:spcAft>
              <a:buSzPts val="2200"/>
              <a:buChar char="◻"/>
            </a:pPr>
            <a:r>
              <a:rPr lang="en"/>
              <a:t>Describe Relational model</a:t>
            </a:r>
            <a:endParaRPr/>
          </a:p>
          <a:p>
            <a:pPr indent="-368300" lvl="0" marL="457200" rtl="0" algn="l">
              <a:spcBef>
                <a:spcPts val="700"/>
              </a:spcBef>
              <a:spcAft>
                <a:spcPts val="0"/>
              </a:spcAft>
              <a:buSzPts val="2200"/>
              <a:buChar char="◻"/>
            </a:pPr>
            <a:r>
              <a:rPr lang="en"/>
              <a:t>Understand ER model basic concepts</a:t>
            </a:r>
            <a:endParaRPr/>
          </a:p>
        </p:txBody>
      </p:sp>
      <p:sp>
        <p:nvSpPr>
          <p:cNvPr id="358" name="Google Shape;358;p4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3" name="Shape 363"/>
        <p:cNvGrpSpPr/>
        <p:nvPr/>
      </p:nvGrpSpPr>
      <p:grpSpPr>
        <a:xfrm>
          <a:off x="0" y="0"/>
          <a:ext cx="0" cy="0"/>
          <a:chOff x="0" y="0"/>
          <a:chExt cx="0" cy="0"/>
        </a:xfrm>
      </p:grpSpPr>
      <p:sp>
        <p:nvSpPr>
          <p:cNvPr id="364" name="Google Shape;364;p4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a:t>
            </a:r>
            <a:endParaRPr/>
          </a:p>
        </p:txBody>
      </p:sp>
      <p:sp>
        <p:nvSpPr>
          <p:cNvPr id="365" name="Google Shape;365;p46"/>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Data models</a:t>
            </a:r>
            <a:r>
              <a:rPr lang="en"/>
              <a:t> define how the logical structure of a database is modeled</a:t>
            </a:r>
            <a:endParaRPr/>
          </a:p>
          <a:p>
            <a:pPr indent="-342900" lvl="1" marL="914400" rtl="0" algn="l">
              <a:spcBef>
                <a:spcPts val="550"/>
              </a:spcBef>
              <a:spcAft>
                <a:spcPts val="0"/>
              </a:spcAft>
              <a:buSzPts val="1800"/>
              <a:buChar char="▶"/>
            </a:pPr>
            <a:r>
              <a:rPr lang="en"/>
              <a:t>Are fundamental entities to introduce abstraction in a DBMS</a:t>
            </a:r>
            <a:endParaRPr/>
          </a:p>
          <a:p>
            <a:pPr indent="-342900" lvl="1" marL="914400" rtl="0" algn="l">
              <a:spcBef>
                <a:spcPts val="550"/>
              </a:spcBef>
              <a:spcAft>
                <a:spcPts val="0"/>
              </a:spcAft>
              <a:buSzPts val="1800"/>
              <a:buChar char="▶"/>
            </a:pPr>
            <a:r>
              <a:rPr lang="en"/>
              <a:t>Define how data is connected to each other and how they are processed and stored in the system.</a:t>
            </a:r>
            <a:endParaRPr/>
          </a:p>
        </p:txBody>
      </p:sp>
      <p:sp>
        <p:nvSpPr>
          <p:cNvPr id="366" name="Google Shape;366;p4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4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Models: Entity-Relationship Model</a:t>
            </a:r>
            <a:endParaRPr/>
          </a:p>
        </p:txBody>
      </p:sp>
      <p:sp>
        <p:nvSpPr>
          <p:cNvPr id="373" name="Google Shape;373;p47"/>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Entity-Relationship (ER) Model</a:t>
            </a:r>
            <a:r>
              <a:rPr lang="en"/>
              <a:t> is based on the notion of real-world entities and relationships among them</a:t>
            </a:r>
            <a:endParaRPr/>
          </a:p>
          <a:p>
            <a:pPr indent="-368300" lvl="0" marL="457200" rtl="0" algn="l">
              <a:spcBef>
                <a:spcPts val="700"/>
              </a:spcBef>
              <a:spcAft>
                <a:spcPts val="0"/>
              </a:spcAft>
              <a:buSzPts val="2200"/>
              <a:buChar char="◻"/>
            </a:pPr>
            <a:r>
              <a:rPr lang="en"/>
              <a:t>While formulating real-world scenario into the database model, the ER Model creates:</a:t>
            </a:r>
            <a:endParaRPr/>
          </a:p>
          <a:p>
            <a:pPr indent="-342900" lvl="1" marL="914400" rtl="0" algn="l">
              <a:spcBef>
                <a:spcPts val="550"/>
              </a:spcBef>
              <a:spcAft>
                <a:spcPts val="0"/>
              </a:spcAft>
              <a:buSzPts val="1800"/>
              <a:buChar char="▶"/>
            </a:pPr>
            <a:r>
              <a:rPr lang="en"/>
              <a:t>an entity set </a:t>
            </a:r>
            <a:endParaRPr/>
          </a:p>
          <a:p>
            <a:pPr indent="-342900" lvl="1" marL="914400" rtl="0" algn="l">
              <a:spcBef>
                <a:spcPts val="550"/>
              </a:spcBef>
              <a:spcAft>
                <a:spcPts val="0"/>
              </a:spcAft>
              <a:buSzPts val="1800"/>
              <a:buChar char="▶"/>
            </a:pPr>
            <a:r>
              <a:rPr lang="en"/>
              <a:t>a relationship set</a:t>
            </a:r>
            <a:endParaRPr/>
          </a:p>
          <a:p>
            <a:pPr indent="-342900" lvl="1" marL="914400" rtl="0" algn="l">
              <a:spcBef>
                <a:spcPts val="550"/>
              </a:spcBef>
              <a:spcAft>
                <a:spcPts val="0"/>
              </a:spcAft>
              <a:buSzPts val="1800"/>
              <a:buChar char="▶"/>
            </a:pPr>
            <a:r>
              <a:rPr lang="en"/>
              <a:t>general attributes</a:t>
            </a:r>
            <a:endParaRPr/>
          </a:p>
          <a:p>
            <a:pPr indent="-342900" lvl="1" marL="914400" rtl="0" algn="l">
              <a:spcBef>
                <a:spcPts val="550"/>
              </a:spcBef>
              <a:spcAft>
                <a:spcPts val="0"/>
              </a:spcAft>
              <a:buSzPts val="1800"/>
              <a:buChar char="▶"/>
            </a:pPr>
            <a:r>
              <a:rPr lang="en"/>
              <a:t>and constraints</a:t>
            </a:r>
            <a:endParaRPr/>
          </a:p>
        </p:txBody>
      </p:sp>
      <p:sp>
        <p:nvSpPr>
          <p:cNvPr id="374" name="Google Shape;374;p4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descr="File:Erd-entity-relationship-example1.svg" id="375" name="Google Shape;375;p47"/>
          <p:cNvPicPr preferRelativeResize="0"/>
          <p:nvPr/>
        </p:nvPicPr>
        <p:blipFill rotWithShape="1">
          <a:blip r:embed="rId3">
            <a:alphaModFix/>
          </a:blip>
          <a:srcRect b="0" l="0" r="0" t="0"/>
          <a:stretch/>
        </p:blipFill>
        <p:spPr>
          <a:xfrm>
            <a:off x="4408448" y="3904096"/>
            <a:ext cx="2844214" cy="592964"/>
          </a:xfrm>
          <a:prstGeom prst="rect">
            <a:avLst/>
          </a:prstGeom>
          <a:noFill/>
          <a:ln>
            <a:noFill/>
          </a:ln>
        </p:spPr>
      </p:pic>
      <p:pic>
        <p:nvPicPr>
          <p:cNvPr descr="File:Erd-entity-with-attribute.svg" id="376" name="Google Shape;376;p47"/>
          <p:cNvPicPr preferRelativeResize="0"/>
          <p:nvPr/>
        </p:nvPicPr>
        <p:blipFill rotWithShape="1">
          <a:blip r:embed="rId4">
            <a:alphaModFix/>
          </a:blip>
          <a:srcRect b="0" l="0" r="0" t="0"/>
          <a:stretch/>
        </p:blipFill>
        <p:spPr>
          <a:xfrm>
            <a:off x="4408438" y="3153111"/>
            <a:ext cx="2309695" cy="46672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Google Shape;381;p4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Models: Entity-Relationship Model (2)</a:t>
            </a:r>
            <a:endParaRPr/>
          </a:p>
        </p:txBody>
      </p:sp>
      <p:sp>
        <p:nvSpPr>
          <p:cNvPr id="382" name="Google Shape;382;p48"/>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ER Model is based on</a:t>
            </a:r>
            <a:endParaRPr/>
          </a:p>
          <a:p>
            <a:pPr indent="-342900" lvl="1" marL="914400" rtl="0" algn="l">
              <a:spcBef>
                <a:spcPts val="550"/>
              </a:spcBef>
              <a:spcAft>
                <a:spcPts val="0"/>
              </a:spcAft>
              <a:buSzPts val="1800"/>
              <a:buChar char="▶"/>
            </a:pPr>
            <a:r>
              <a:rPr b="1" lang="en"/>
              <a:t>Entities</a:t>
            </a:r>
            <a:r>
              <a:rPr b="1" lang="en"/>
              <a:t> </a:t>
            </a:r>
            <a:r>
              <a:rPr lang="en"/>
              <a:t>and</a:t>
            </a:r>
            <a:r>
              <a:rPr lang="en"/>
              <a:t> </a:t>
            </a:r>
            <a:r>
              <a:rPr lang="en"/>
              <a:t>their</a:t>
            </a:r>
            <a:r>
              <a:rPr lang="en"/>
              <a:t> </a:t>
            </a:r>
            <a:r>
              <a:rPr i="1" lang="en"/>
              <a:t>attributes</a:t>
            </a:r>
            <a:endParaRPr i="1"/>
          </a:p>
          <a:p>
            <a:pPr indent="-342900" lvl="1" marL="914400" rtl="0" algn="l">
              <a:spcBef>
                <a:spcPts val="550"/>
              </a:spcBef>
              <a:spcAft>
                <a:spcPts val="0"/>
              </a:spcAft>
              <a:buSzPts val="1800"/>
              <a:buChar char="▶"/>
            </a:pPr>
            <a:r>
              <a:rPr b="1" lang="en"/>
              <a:t>Relationships</a:t>
            </a:r>
            <a:r>
              <a:rPr lang="en"/>
              <a:t> among</a:t>
            </a:r>
            <a:r>
              <a:rPr lang="en"/>
              <a:t> </a:t>
            </a:r>
            <a:r>
              <a:rPr i="1" lang="en"/>
              <a:t>entities</a:t>
            </a:r>
            <a:endParaRPr/>
          </a:p>
        </p:txBody>
      </p:sp>
      <p:sp>
        <p:nvSpPr>
          <p:cNvPr id="383" name="Google Shape;383;p4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384" name="Google Shape;384;p48"/>
          <p:cNvPicPr preferRelativeResize="0"/>
          <p:nvPr/>
        </p:nvPicPr>
        <p:blipFill rotWithShape="1">
          <a:blip r:embed="rId3">
            <a:alphaModFix/>
          </a:blip>
          <a:srcRect b="0" l="0" r="0" t="0"/>
          <a:stretch/>
        </p:blipFill>
        <p:spPr>
          <a:xfrm>
            <a:off x="1295400" y="2897505"/>
            <a:ext cx="7073900" cy="1930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 name="Shape 389"/>
        <p:cNvGrpSpPr/>
        <p:nvPr/>
      </p:nvGrpSpPr>
      <p:grpSpPr>
        <a:xfrm>
          <a:off x="0" y="0"/>
          <a:ext cx="0" cy="0"/>
          <a:chOff x="0" y="0"/>
          <a:chExt cx="0" cy="0"/>
        </a:xfrm>
      </p:grpSpPr>
      <p:sp>
        <p:nvSpPr>
          <p:cNvPr id="390" name="Google Shape;390;p4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Models: Entity-Relationship Model (3)</a:t>
            </a:r>
            <a:endParaRPr/>
          </a:p>
        </p:txBody>
      </p:sp>
      <p:sp>
        <p:nvSpPr>
          <p:cNvPr id="391" name="Google Shape;391;p49"/>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30200" lvl="0" marL="457200" rtl="0" algn="l">
              <a:spcBef>
                <a:spcPts val="700"/>
              </a:spcBef>
              <a:spcAft>
                <a:spcPts val="0"/>
              </a:spcAft>
              <a:buSzPts val="1600"/>
              <a:buChar char="◻"/>
            </a:pPr>
            <a:r>
              <a:rPr b="1" lang="en" sz="1600"/>
              <a:t>Entity</a:t>
            </a:r>
            <a:r>
              <a:rPr b="1" lang="en" sz="1600"/>
              <a:t> </a:t>
            </a:r>
            <a:r>
              <a:rPr lang="en" sz="1600"/>
              <a:t>−</a:t>
            </a:r>
            <a:r>
              <a:rPr lang="en" sz="1600"/>
              <a:t> </a:t>
            </a:r>
            <a:r>
              <a:rPr lang="en" sz="1600"/>
              <a:t>An entity in an ER Model is a </a:t>
            </a:r>
            <a:r>
              <a:rPr i="1" lang="en" sz="1600"/>
              <a:t>real-world entity</a:t>
            </a:r>
            <a:r>
              <a:rPr lang="en" sz="1600"/>
              <a:t> having properties called</a:t>
            </a:r>
            <a:r>
              <a:rPr lang="en" sz="1600"/>
              <a:t> </a:t>
            </a:r>
            <a:r>
              <a:rPr b="1" lang="en" sz="1600"/>
              <a:t>attributes</a:t>
            </a:r>
            <a:endParaRPr b="1" sz="1600"/>
          </a:p>
          <a:p>
            <a:pPr indent="-330200" lvl="1" marL="914400" rtl="0" algn="l">
              <a:spcBef>
                <a:spcPts val="550"/>
              </a:spcBef>
              <a:spcAft>
                <a:spcPts val="0"/>
              </a:spcAft>
              <a:buSzPts val="1600"/>
              <a:buChar char="▶"/>
            </a:pPr>
            <a:r>
              <a:rPr lang="en" sz="1600"/>
              <a:t>Every attribute is defined by its set of values called </a:t>
            </a:r>
            <a:r>
              <a:rPr b="1" lang="en" sz="1600"/>
              <a:t>domains</a:t>
            </a:r>
            <a:endParaRPr b="1" sz="1600"/>
          </a:p>
          <a:p>
            <a:pPr indent="-330200" lvl="0" marL="457200" rtl="0" algn="l">
              <a:spcBef>
                <a:spcPts val="700"/>
              </a:spcBef>
              <a:spcAft>
                <a:spcPts val="0"/>
              </a:spcAft>
              <a:buSzPts val="1600"/>
              <a:buChar char="◻"/>
            </a:pPr>
            <a:r>
              <a:rPr b="1" lang="en" sz="1600"/>
              <a:t>Relationship</a:t>
            </a:r>
            <a:r>
              <a:rPr lang="en" sz="1600"/>
              <a:t> </a:t>
            </a:r>
            <a:r>
              <a:rPr lang="en" sz="1600"/>
              <a:t>− The logical association among entities is called </a:t>
            </a:r>
            <a:r>
              <a:rPr b="1" lang="en" sz="1600"/>
              <a:t>relationships</a:t>
            </a:r>
            <a:r>
              <a:rPr lang="en" sz="1600"/>
              <a:t>. </a:t>
            </a:r>
            <a:endParaRPr sz="1600"/>
          </a:p>
          <a:p>
            <a:pPr indent="-330200" lvl="1" marL="914400" rtl="0" algn="l">
              <a:spcBef>
                <a:spcPts val="550"/>
              </a:spcBef>
              <a:spcAft>
                <a:spcPts val="0"/>
              </a:spcAft>
              <a:buSzPts val="1600"/>
              <a:buChar char="▶"/>
            </a:pPr>
            <a:r>
              <a:rPr lang="en" sz="1600"/>
              <a:t>Relationships are mapped with entities in various ways. </a:t>
            </a:r>
            <a:endParaRPr sz="1600"/>
          </a:p>
          <a:p>
            <a:pPr indent="-330200" lvl="1" marL="914400" rtl="0" algn="l">
              <a:spcBef>
                <a:spcPts val="550"/>
              </a:spcBef>
              <a:spcAft>
                <a:spcPts val="0"/>
              </a:spcAft>
              <a:buSzPts val="1600"/>
              <a:buChar char="▶"/>
            </a:pPr>
            <a:r>
              <a:rPr lang="en" sz="1600"/>
              <a:t>Mapping cardinalities define the number of association between two entities.</a:t>
            </a:r>
            <a:endParaRPr sz="1600"/>
          </a:p>
          <a:p>
            <a:pPr indent="-330200" lvl="0" marL="457200" rtl="0" algn="l">
              <a:spcBef>
                <a:spcPts val="700"/>
              </a:spcBef>
              <a:spcAft>
                <a:spcPts val="0"/>
              </a:spcAft>
              <a:buSzPts val="1600"/>
              <a:buChar char="◻"/>
            </a:pPr>
            <a:r>
              <a:rPr b="1" lang="en" sz="1600"/>
              <a:t>Mapping cardinalities</a:t>
            </a:r>
            <a:endParaRPr b="1" sz="1600"/>
          </a:p>
          <a:p>
            <a:pPr indent="-330200" lvl="1" marL="914400" rtl="0" algn="l">
              <a:spcBef>
                <a:spcPts val="550"/>
              </a:spcBef>
              <a:spcAft>
                <a:spcPts val="0"/>
              </a:spcAft>
              <a:buSzPts val="1600"/>
              <a:buChar char="▶"/>
            </a:pPr>
            <a:r>
              <a:rPr lang="en" sz="1600"/>
              <a:t>one</a:t>
            </a:r>
            <a:r>
              <a:rPr lang="en" sz="1600"/>
              <a:t>-</a:t>
            </a:r>
            <a:r>
              <a:rPr lang="en" sz="1600"/>
              <a:t>to</a:t>
            </a:r>
            <a:r>
              <a:rPr lang="en" sz="1600"/>
              <a:t>-</a:t>
            </a:r>
            <a:r>
              <a:rPr lang="en" sz="1600"/>
              <a:t>one</a:t>
            </a:r>
            <a:endParaRPr sz="1600"/>
          </a:p>
          <a:p>
            <a:pPr indent="-330200" lvl="1" marL="914400" rtl="0" algn="l">
              <a:spcBef>
                <a:spcPts val="550"/>
              </a:spcBef>
              <a:spcAft>
                <a:spcPts val="0"/>
              </a:spcAft>
              <a:buSzPts val="1600"/>
              <a:buChar char="▶"/>
            </a:pPr>
            <a:r>
              <a:rPr lang="en" sz="1600"/>
              <a:t>one</a:t>
            </a:r>
            <a:r>
              <a:rPr lang="en" sz="1600"/>
              <a:t>-</a:t>
            </a:r>
            <a:r>
              <a:rPr lang="en" sz="1600"/>
              <a:t>to</a:t>
            </a:r>
            <a:r>
              <a:rPr lang="en" sz="1600"/>
              <a:t>-</a:t>
            </a:r>
            <a:r>
              <a:rPr lang="en" sz="1600"/>
              <a:t>many</a:t>
            </a:r>
            <a:endParaRPr sz="1600"/>
          </a:p>
          <a:p>
            <a:pPr indent="-330200" lvl="1" marL="914400" rtl="0" algn="l">
              <a:spcBef>
                <a:spcPts val="550"/>
              </a:spcBef>
              <a:spcAft>
                <a:spcPts val="0"/>
              </a:spcAft>
              <a:buSzPts val="1600"/>
              <a:buChar char="▶"/>
            </a:pPr>
            <a:r>
              <a:rPr lang="en" sz="1600"/>
              <a:t>many</a:t>
            </a:r>
            <a:r>
              <a:rPr lang="en" sz="1600"/>
              <a:t>-</a:t>
            </a:r>
            <a:r>
              <a:rPr lang="en" sz="1600"/>
              <a:t>to</a:t>
            </a:r>
            <a:r>
              <a:rPr lang="en" sz="1600"/>
              <a:t>-</a:t>
            </a:r>
            <a:r>
              <a:rPr lang="en" sz="1600"/>
              <a:t>one</a:t>
            </a:r>
            <a:endParaRPr sz="1600"/>
          </a:p>
          <a:p>
            <a:pPr indent="-330200" lvl="1" marL="914400" rtl="0" algn="l">
              <a:spcBef>
                <a:spcPts val="550"/>
              </a:spcBef>
              <a:spcAft>
                <a:spcPts val="0"/>
              </a:spcAft>
              <a:buSzPts val="1600"/>
              <a:buChar char="▶"/>
            </a:pPr>
            <a:r>
              <a:rPr lang="en" sz="1600"/>
              <a:t>many</a:t>
            </a:r>
            <a:r>
              <a:rPr lang="en" sz="1600"/>
              <a:t>-</a:t>
            </a:r>
            <a:r>
              <a:rPr lang="en" sz="1600"/>
              <a:t>to</a:t>
            </a:r>
            <a:r>
              <a:rPr lang="en" sz="1600"/>
              <a:t>-</a:t>
            </a:r>
            <a:r>
              <a:rPr lang="en" sz="1600"/>
              <a:t>many</a:t>
            </a:r>
            <a:endParaRPr sz="1600"/>
          </a:p>
        </p:txBody>
      </p:sp>
      <p:sp>
        <p:nvSpPr>
          <p:cNvPr id="392" name="Google Shape;392;p4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descr="Image result for database Relationship" id="393" name="Google Shape;393;p49"/>
          <p:cNvPicPr preferRelativeResize="0"/>
          <p:nvPr/>
        </p:nvPicPr>
        <p:blipFill rotWithShape="1">
          <a:blip r:embed="rId3">
            <a:alphaModFix/>
          </a:blip>
          <a:srcRect b="72710" l="21515" r="28116" t="15785"/>
          <a:stretch/>
        </p:blipFill>
        <p:spPr>
          <a:xfrm>
            <a:off x="3429000" y="3302342"/>
            <a:ext cx="2514601" cy="457200"/>
          </a:xfrm>
          <a:prstGeom prst="rect">
            <a:avLst/>
          </a:prstGeom>
          <a:noFill/>
          <a:ln>
            <a:noFill/>
          </a:ln>
        </p:spPr>
      </p:pic>
      <p:pic>
        <p:nvPicPr>
          <p:cNvPr descr="Image result for database Relationship" id="394" name="Google Shape;394;p49"/>
          <p:cNvPicPr preferRelativeResize="0"/>
          <p:nvPr/>
        </p:nvPicPr>
        <p:blipFill rotWithShape="1">
          <a:blip r:embed="rId3">
            <a:alphaModFix/>
          </a:blip>
          <a:srcRect b="36430" l="20125" r="27075" t="37396"/>
          <a:stretch/>
        </p:blipFill>
        <p:spPr>
          <a:xfrm>
            <a:off x="6251450" y="3486050"/>
            <a:ext cx="2514601" cy="992266"/>
          </a:xfrm>
          <a:prstGeom prst="rect">
            <a:avLst/>
          </a:prstGeom>
          <a:noFill/>
          <a:ln>
            <a:noFill/>
          </a:ln>
        </p:spPr>
      </p:pic>
      <p:pic>
        <p:nvPicPr>
          <p:cNvPr descr="Image result for database Relationship" id="395" name="Google Shape;395;p49"/>
          <p:cNvPicPr preferRelativeResize="0"/>
          <p:nvPr/>
        </p:nvPicPr>
        <p:blipFill rotWithShape="1">
          <a:blip r:embed="rId3">
            <a:alphaModFix/>
          </a:blip>
          <a:srcRect b="3267" l="19987" r="27213" t="70557"/>
          <a:stretch/>
        </p:blipFill>
        <p:spPr>
          <a:xfrm>
            <a:off x="3978451" y="3902833"/>
            <a:ext cx="2514601" cy="99226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0" name="Shape 400"/>
        <p:cNvGrpSpPr/>
        <p:nvPr/>
      </p:nvGrpSpPr>
      <p:grpSpPr>
        <a:xfrm>
          <a:off x="0" y="0"/>
          <a:ext cx="0" cy="0"/>
          <a:chOff x="0" y="0"/>
          <a:chExt cx="0" cy="0"/>
        </a:xfrm>
      </p:grpSpPr>
      <p:sp>
        <p:nvSpPr>
          <p:cNvPr id="401" name="Google Shape;401;p50"/>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Models: Entity-Relationship Model (4)</a:t>
            </a:r>
            <a:endParaRPr/>
          </a:p>
        </p:txBody>
      </p:sp>
      <p:sp>
        <p:nvSpPr>
          <p:cNvPr id="402" name="Google Shape;402;p5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descr="Image result for database Relationship" id="403" name="Google Shape;403;p50"/>
          <p:cNvPicPr preferRelativeResize="0"/>
          <p:nvPr>
            <p:ph idx="1" type="body"/>
          </p:nvPr>
        </p:nvPicPr>
        <p:blipFill rotWithShape="1">
          <a:blip r:embed="rId3">
            <a:alphaModFix/>
          </a:blip>
          <a:srcRect b="70621" l="3598" r="17252" t="0"/>
          <a:stretch/>
        </p:blipFill>
        <p:spPr>
          <a:xfrm>
            <a:off x="612646" y="1450948"/>
            <a:ext cx="3868500" cy="1143000"/>
          </a:xfrm>
          <a:prstGeom prst="rect">
            <a:avLst/>
          </a:prstGeom>
          <a:noFill/>
          <a:ln>
            <a:noFill/>
          </a:ln>
        </p:spPr>
      </p:pic>
      <p:pic>
        <p:nvPicPr>
          <p:cNvPr descr="Image result for database Relationship" id="404" name="Google Shape;404;p50"/>
          <p:cNvPicPr preferRelativeResize="0"/>
          <p:nvPr/>
        </p:nvPicPr>
        <p:blipFill rotWithShape="1">
          <a:blip r:embed="rId3">
            <a:alphaModFix/>
          </a:blip>
          <a:srcRect b="36430" l="2179" r="7874" t="27388"/>
          <a:stretch/>
        </p:blipFill>
        <p:spPr>
          <a:xfrm>
            <a:off x="4749450" y="1450950"/>
            <a:ext cx="4283700" cy="1371600"/>
          </a:xfrm>
          <a:prstGeom prst="rect">
            <a:avLst/>
          </a:prstGeom>
          <a:noFill/>
          <a:ln>
            <a:noFill/>
          </a:ln>
        </p:spPr>
      </p:pic>
      <p:pic>
        <p:nvPicPr>
          <p:cNvPr descr="Image result for database Relationship" id="405" name="Google Shape;405;p50"/>
          <p:cNvPicPr preferRelativeResize="0"/>
          <p:nvPr/>
        </p:nvPicPr>
        <p:blipFill rotWithShape="1">
          <a:blip r:embed="rId3">
            <a:alphaModFix/>
          </a:blip>
          <a:srcRect b="3267" l="4800" r="8799" t="62853"/>
          <a:stretch/>
        </p:blipFill>
        <p:spPr>
          <a:xfrm>
            <a:off x="2735250" y="3130498"/>
            <a:ext cx="4114800" cy="128428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9" name="Shape 409"/>
        <p:cNvGrpSpPr/>
        <p:nvPr/>
      </p:nvGrpSpPr>
      <p:grpSpPr>
        <a:xfrm>
          <a:off x="0" y="0"/>
          <a:ext cx="0" cy="0"/>
          <a:chOff x="0" y="0"/>
          <a:chExt cx="0" cy="0"/>
        </a:xfrm>
      </p:grpSpPr>
      <p:sp>
        <p:nvSpPr>
          <p:cNvPr id="410" name="Google Shape;410;p51"/>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Models: Relational Model</a:t>
            </a:r>
            <a:endParaRPr/>
          </a:p>
        </p:txBody>
      </p:sp>
      <p:sp>
        <p:nvSpPr>
          <p:cNvPr id="411" name="Google Shape;411;p51"/>
          <p:cNvSpPr txBox="1"/>
          <p:nvPr>
            <p:ph idx="1" type="body"/>
          </p:nvPr>
        </p:nvSpPr>
        <p:spPr>
          <a:xfrm>
            <a:off x="609600" y="1192175"/>
            <a:ext cx="4419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most popular data model in DBMS is the </a:t>
            </a:r>
            <a:r>
              <a:rPr b="1" lang="en"/>
              <a:t>Relational Model</a:t>
            </a:r>
            <a:endParaRPr b="1"/>
          </a:p>
          <a:p>
            <a:pPr indent="-342900" lvl="1" marL="914400" rtl="0" algn="l">
              <a:spcBef>
                <a:spcPts val="550"/>
              </a:spcBef>
              <a:spcAft>
                <a:spcPts val="0"/>
              </a:spcAft>
              <a:buSzPts val="1800"/>
              <a:buChar char="▶"/>
            </a:pPr>
            <a:r>
              <a:rPr lang="en"/>
              <a:t>It is more scientific a model than others</a:t>
            </a:r>
            <a:endParaRPr/>
          </a:p>
          <a:p>
            <a:pPr indent="-342900" lvl="1" marL="914400" rtl="0" algn="l">
              <a:spcBef>
                <a:spcPts val="550"/>
              </a:spcBef>
              <a:spcAft>
                <a:spcPts val="0"/>
              </a:spcAft>
              <a:buSzPts val="1800"/>
              <a:buChar char="▶"/>
            </a:pPr>
            <a:r>
              <a:rPr lang="en"/>
              <a:t>Based on first-order predicate logic and defines a table as an </a:t>
            </a:r>
            <a:r>
              <a:rPr b="1" lang="en"/>
              <a:t>n-ary relation</a:t>
            </a:r>
            <a:endParaRPr b="1"/>
          </a:p>
        </p:txBody>
      </p:sp>
      <p:sp>
        <p:nvSpPr>
          <p:cNvPr id="412" name="Google Shape;412;p51"/>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413" name="Google Shape;413;p51"/>
          <p:cNvPicPr preferRelativeResize="0"/>
          <p:nvPr>
            <p:ph idx="2" type="body"/>
          </p:nvPr>
        </p:nvPicPr>
        <p:blipFill rotWithShape="1">
          <a:blip r:embed="rId3">
            <a:alphaModFix/>
          </a:blip>
          <a:srcRect b="0" l="1695" r="0" t="0"/>
          <a:stretch/>
        </p:blipFill>
        <p:spPr>
          <a:xfrm>
            <a:off x="5103700" y="1133475"/>
            <a:ext cx="4040400" cy="25686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7" name="Shape 417"/>
        <p:cNvGrpSpPr/>
        <p:nvPr/>
      </p:nvGrpSpPr>
      <p:grpSpPr>
        <a:xfrm>
          <a:off x="0" y="0"/>
          <a:ext cx="0" cy="0"/>
          <a:chOff x="0" y="0"/>
          <a:chExt cx="0" cy="0"/>
        </a:xfrm>
      </p:grpSpPr>
      <p:sp>
        <p:nvSpPr>
          <p:cNvPr id="418" name="Google Shape;418;p5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Models: Relational Model (2)</a:t>
            </a:r>
            <a:endParaRPr/>
          </a:p>
        </p:txBody>
      </p:sp>
      <p:sp>
        <p:nvSpPr>
          <p:cNvPr id="419" name="Google Shape;419;p52"/>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Data is stored in tables called</a:t>
            </a:r>
            <a:r>
              <a:rPr lang="en"/>
              <a:t> </a:t>
            </a:r>
            <a:r>
              <a:rPr b="1" lang="en"/>
              <a:t>relations</a:t>
            </a:r>
            <a:endParaRPr b="1"/>
          </a:p>
          <a:p>
            <a:pPr indent="-368300" lvl="0" marL="457200" rtl="0" algn="l">
              <a:spcBef>
                <a:spcPts val="700"/>
              </a:spcBef>
              <a:spcAft>
                <a:spcPts val="0"/>
              </a:spcAft>
              <a:buSzPts val="2200"/>
              <a:buChar char="◻"/>
            </a:pPr>
            <a:r>
              <a:rPr lang="en"/>
              <a:t>Relations can be normalized</a:t>
            </a:r>
            <a:endParaRPr/>
          </a:p>
          <a:p>
            <a:pPr indent="-368300" lvl="0" marL="457200" rtl="0" algn="l">
              <a:spcBef>
                <a:spcPts val="700"/>
              </a:spcBef>
              <a:spcAft>
                <a:spcPts val="0"/>
              </a:spcAft>
              <a:buSzPts val="2200"/>
              <a:buChar char="◻"/>
            </a:pPr>
            <a:r>
              <a:rPr lang="en"/>
              <a:t>In normalized relations, values saved are atomic values</a:t>
            </a:r>
            <a:endParaRPr/>
          </a:p>
          <a:p>
            <a:pPr indent="-368300" lvl="0" marL="457200" rtl="0" algn="l">
              <a:spcBef>
                <a:spcPts val="700"/>
              </a:spcBef>
              <a:spcAft>
                <a:spcPts val="0"/>
              </a:spcAft>
              <a:buSzPts val="2200"/>
              <a:buChar char="◻"/>
            </a:pPr>
            <a:r>
              <a:rPr lang="en"/>
              <a:t>Each row in a relation contains a unique value</a:t>
            </a:r>
            <a:endParaRPr/>
          </a:p>
          <a:p>
            <a:pPr indent="-368300" lvl="0" marL="457200" rtl="0" algn="l">
              <a:spcBef>
                <a:spcPts val="700"/>
              </a:spcBef>
              <a:spcAft>
                <a:spcPts val="0"/>
              </a:spcAft>
              <a:buSzPts val="2200"/>
              <a:buChar char="◻"/>
            </a:pPr>
            <a:r>
              <a:rPr lang="en"/>
              <a:t>Each column in a relation contains values from the same domain</a:t>
            </a:r>
            <a:endParaRPr/>
          </a:p>
        </p:txBody>
      </p:sp>
      <p:sp>
        <p:nvSpPr>
          <p:cNvPr id="420" name="Google Shape;420;p5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5" name="Shape 425"/>
        <p:cNvGrpSpPr/>
        <p:nvPr/>
      </p:nvGrpSpPr>
      <p:grpSpPr>
        <a:xfrm>
          <a:off x="0" y="0"/>
          <a:ext cx="0" cy="0"/>
          <a:chOff x="0" y="0"/>
          <a:chExt cx="0" cy="0"/>
        </a:xfrm>
      </p:grpSpPr>
      <p:sp>
        <p:nvSpPr>
          <p:cNvPr id="426" name="Google Shape;426;p5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Schema</a:t>
            </a:r>
            <a:endParaRPr/>
          </a:p>
        </p:txBody>
      </p:sp>
      <p:sp>
        <p:nvSpPr>
          <p:cNvPr id="427" name="Google Shape;427;p53"/>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Is the </a:t>
            </a:r>
            <a:r>
              <a:rPr b="1" lang="en"/>
              <a:t>skeleton structure</a:t>
            </a:r>
            <a:r>
              <a:rPr lang="en"/>
              <a:t> that represents the </a:t>
            </a:r>
            <a:r>
              <a:rPr b="1" lang="en"/>
              <a:t>logical </a:t>
            </a:r>
            <a:r>
              <a:rPr lang="en"/>
              <a:t>view of the entire database</a:t>
            </a:r>
            <a:endParaRPr/>
          </a:p>
          <a:p>
            <a:pPr indent="-342900" lvl="1" marL="914400" rtl="0" algn="l">
              <a:spcBef>
                <a:spcPts val="550"/>
              </a:spcBef>
              <a:spcAft>
                <a:spcPts val="0"/>
              </a:spcAft>
              <a:buSzPts val="1800"/>
              <a:buChar char="▶"/>
            </a:pPr>
            <a:r>
              <a:rPr lang="en"/>
              <a:t>It defines how the data is organized and how the relations among them are associated</a:t>
            </a:r>
            <a:endParaRPr/>
          </a:p>
          <a:p>
            <a:pPr indent="-368300" lvl="0" marL="457200" rtl="0" algn="l">
              <a:spcBef>
                <a:spcPts val="700"/>
              </a:spcBef>
              <a:spcAft>
                <a:spcPts val="0"/>
              </a:spcAft>
              <a:buSzPts val="2200"/>
              <a:buChar char="◻"/>
            </a:pPr>
            <a:r>
              <a:rPr b="1" lang="en"/>
              <a:t>Defines </a:t>
            </a:r>
            <a:r>
              <a:rPr lang="en"/>
              <a:t>its </a:t>
            </a:r>
            <a:r>
              <a:rPr b="1" lang="en"/>
              <a:t>entities </a:t>
            </a:r>
            <a:r>
              <a:rPr lang="en"/>
              <a:t>and the </a:t>
            </a:r>
            <a:r>
              <a:rPr b="1" lang="en"/>
              <a:t>relationship </a:t>
            </a:r>
            <a:r>
              <a:rPr lang="en"/>
              <a:t>among them</a:t>
            </a:r>
            <a:endParaRPr/>
          </a:p>
          <a:p>
            <a:pPr indent="-342900" lvl="1" marL="914400" rtl="0" algn="l">
              <a:spcBef>
                <a:spcPts val="550"/>
              </a:spcBef>
              <a:spcAft>
                <a:spcPts val="0"/>
              </a:spcAft>
              <a:buSzPts val="1800"/>
              <a:buChar char="▶"/>
            </a:pPr>
            <a:r>
              <a:rPr lang="en"/>
              <a:t>It contains a descriptive detail of the database, which can be depicted using schema diagrams </a:t>
            </a:r>
            <a:endParaRPr/>
          </a:p>
        </p:txBody>
      </p:sp>
      <p:sp>
        <p:nvSpPr>
          <p:cNvPr id="428" name="Google Shape;428;p5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3" name="Shape 433"/>
        <p:cNvGrpSpPr/>
        <p:nvPr/>
      </p:nvGrpSpPr>
      <p:grpSpPr>
        <a:xfrm>
          <a:off x="0" y="0"/>
          <a:ext cx="0" cy="0"/>
          <a:chOff x="0" y="0"/>
          <a:chExt cx="0" cy="0"/>
        </a:xfrm>
      </p:grpSpPr>
      <p:sp>
        <p:nvSpPr>
          <p:cNvPr id="434" name="Google Shape;434;p54"/>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Schema (2)</a:t>
            </a:r>
            <a:endParaRPr/>
          </a:p>
        </p:txBody>
      </p:sp>
      <p:sp>
        <p:nvSpPr>
          <p:cNvPr id="435" name="Google Shape;435;p5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436" name="Google Shape;436;p54"/>
          <p:cNvPicPr preferRelativeResize="0"/>
          <p:nvPr>
            <p:ph idx="1" type="body"/>
          </p:nvPr>
        </p:nvPicPr>
        <p:blipFill rotWithShape="1">
          <a:blip r:embed="rId3">
            <a:alphaModFix/>
          </a:blip>
          <a:srcRect b="0" l="0" r="0" t="0"/>
          <a:stretch/>
        </p:blipFill>
        <p:spPr>
          <a:xfrm>
            <a:off x="2618305" y="1200150"/>
            <a:ext cx="4142340" cy="33718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0" name="Shape 440"/>
        <p:cNvGrpSpPr/>
        <p:nvPr/>
      </p:nvGrpSpPr>
      <p:grpSpPr>
        <a:xfrm>
          <a:off x="0" y="0"/>
          <a:ext cx="0" cy="0"/>
          <a:chOff x="0" y="0"/>
          <a:chExt cx="0" cy="0"/>
        </a:xfrm>
      </p:grpSpPr>
      <p:sp>
        <p:nvSpPr>
          <p:cNvPr id="441" name="Google Shape;441;p5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Database Schema (3)</a:t>
            </a:r>
            <a:endParaRPr/>
          </a:p>
        </p:txBody>
      </p:sp>
      <p:sp>
        <p:nvSpPr>
          <p:cNvPr id="442" name="Google Shape;442;p55"/>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Physical Database Schema</a:t>
            </a:r>
            <a:endParaRPr b="1"/>
          </a:p>
          <a:p>
            <a:pPr indent="-342900" lvl="1" marL="914400" rtl="0" algn="l">
              <a:spcBef>
                <a:spcPts val="550"/>
              </a:spcBef>
              <a:spcAft>
                <a:spcPts val="0"/>
              </a:spcAft>
              <a:buSzPts val="1800"/>
              <a:buChar char="▶"/>
            </a:pPr>
            <a:r>
              <a:rPr lang="en"/>
              <a:t>Pertains to the actual storage of data and its form of storage like files, indices, etc.</a:t>
            </a:r>
            <a:endParaRPr/>
          </a:p>
          <a:p>
            <a:pPr indent="-342900" lvl="1" marL="914400" rtl="0" algn="l">
              <a:spcBef>
                <a:spcPts val="550"/>
              </a:spcBef>
              <a:spcAft>
                <a:spcPts val="0"/>
              </a:spcAft>
              <a:buSzPts val="1800"/>
              <a:buChar char="▶"/>
            </a:pPr>
            <a:r>
              <a:rPr lang="en"/>
              <a:t>It defines how the data will be stored in secondary storage</a:t>
            </a:r>
            <a:endParaRPr/>
          </a:p>
          <a:p>
            <a:pPr indent="-368300" lvl="0" marL="457200" rtl="0" algn="l">
              <a:spcBef>
                <a:spcPts val="700"/>
              </a:spcBef>
              <a:spcAft>
                <a:spcPts val="0"/>
              </a:spcAft>
              <a:buSzPts val="2200"/>
              <a:buChar char="◻"/>
            </a:pPr>
            <a:r>
              <a:rPr b="1" lang="en"/>
              <a:t>Logical Database Schema</a:t>
            </a:r>
            <a:endParaRPr b="1"/>
          </a:p>
          <a:p>
            <a:pPr indent="-342900" lvl="1" marL="914400" rtl="0" algn="l">
              <a:spcBef>
                <a:spcPts val="550"/>
              </a:spcBef>
              <a:spcAft>
                <a:spcPts val="0"/>
              </a:spcAft>
              <a:buSzPts val="1800"/>
              <a:buChar char="▶"/>
            </a:pPr>
            <a:r>
              <a:rPr lang="en"/>
              <a:t>Defines all the logical constraints that need to be applied to the stored data</a:t>
            </a:r>
            <a:endParaRPr/>
          </a:p>
          <a:p>
            <a:pPr indent="-342900" lvl="1" marL="914400" rtl="0" algn="l">
              <a:spcBef>
                <a:spcPts val="550"/>
              </a:spcBef>
              <a:spcAft>
                <a:spcPts val="0"/>
              </a:spcAft>
              <a:buSzPts val="1800"/>
              <a:buChar char="▶"/>
            </a:pPr>
            <a:r>
              <a:rPr lang="en"/>
              <a:t>It defines tables, views, and integrity constraints</a:t>
            </a:r>
            <a:endParaRPr/>
          </a:p>
        </p:txBody>
      </p:sp>
      <p:sp>
        <p:nvSpPr>
          <p:cNvPr id="443" name="Google Shape;443;p5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8" name="Shape 448"/>
        <p:cNvGrpSpPr/>
        <p:nvPr/>
      </p:nvGrpSpPr>
      <p:grpSpPr>
        <a:xfrm>
          <a:off x="0" y="0"/>
          <a:ext cx="0" cy="0"/>
          <a:chOff x="0" y="0"/>
          <a:chExt cx="0" cy="0"/>
        </a:xfrm>
      </p:grpSpPr>
      <p:sp>
        <p:nvSpPr>
          <p:cNvPr id="449" name="Google Shape;449;p5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Model - Basic Concepts</a:t>
            </a:r>
            <a:endParaRPr/>
          </a:p>
        </p:txBody>
      </p:sp>
      <p:sp>
        <p:nvSpPr>
          <p:cNvPr id="450" name="Google Shape;450;p56"/>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Entity</a:t>
            </a:r>
            <a:endParaRPr b="1"/>
          </a:p>
          <a:p>
            <a:pPr indent="-342900" lvl="1" marL="914400" rtl="0" algn="l">
              <a:spcBef>
                <a:spcPts val="550"/>
              </a:spcBef>
              <a:spcAft>
                <a:spcPts val="0"/>
              </a:spcAft>
              <a:buSzPts val="1800"/>
              <a:buChar char="▶"/>
            </a:pPr>
            <a:r>
              <a:rPr lang="en"/>
              <a:t>Can be a real-world object, either animate or inanimate, that can be easily identifiable</a:t>
            </a:r>
            <a:endParaRPr/>
          </a:p>
          <a:p>
            <a:pPr indent="-342900" lvl="1" marL="914400" rtl="0" algn="l">
              <a:spcBef>
                <a:spcPts val="550"/>
              </a:spcBef>
              <a:spcAft>
                <a:spcPts val="0"/>
              </a:spcAft>
              <a:buSzPts val="1800"/>
              <a:buChar char="▶"/>
            </a:pPr>
            <a:r>
              <a:rPr lang="en"/>
              <a:t>For example, in a school database, students, teachers, classes, and courses offered can be considered as entities.</a:t>
            </a:r>
            <a:endParaRPr/>
          </a:p>
          <a:p>
            <a:pPr indent="-368300" lvl="0" marL="457200" rtl="0" algn="l">
              <a:spcBef>
                <a:spcPts val="700"/>
              </a:spcBef>
              <a:spcAft>
                <a:spcPts val="0"/>
              </a:spcAft>
              <a:buSzPts val="2200"/>
              <a:buChar char="◻"/>
            </a:pPr>
            <a:r>
              <a:rPr b="1" lang="en"/>
              <a:t>Attributes</a:t>
            </a:r>
            <a:endParaRPr b="1"/>
          </a:p>
          <a:p>
            <a:pPr indent="-342900" lvl="1" marL="914400" rtl="0" algn="l">
              <a:spcBef>
                <a:spcPts val="550"/>
              </a:spcBef>
              <a:spcAft>
                <a:spcPts val="0"/>
              </a:spcAft>
              <a:buSzPts val="1800"/>
              <a:buChar char="▶"/>
            </a:pPr>
            <a:r>
              <a:rPr lang="en"/>
              <a:t>Entities are represented by their properties</a:t>
            </a:r>
            <a:endParaRPr/>
          </a:p>
          <a:p>
            <a:pPr indent="-330200" lvl="2" marL="1371600" rtl="0" algn="l">
              <a:spcBef>
                <a:spcPts val="500"/>
              </a:spcBef>
              <a:spcAft>
                <a:spcPts val="0"/>
              </a:spcAft>
              <a:buSzPts val="1600"/>
              <a:buChar char="■"/>
            </a:pPr>
            <a:r>
              <a:rPr lang="en"/>
              <a:t>All attributes have values</a:t>
            </a:r>
            <a:endParaRPr/>
          </a:p>
          <a:p>
            <a:pPr indent="-342900" lvl="1" marL="914400" rtl="0" algn="l">
              <a:spcBef>
                <a:spcPts val="550"/>
              </a:spcBef>
              <a:spcAft>
                <a:spcPts val="0"/>
              </a:spcAft>
              <a:buSzPts val="1800"/>
              <a:buChar char="▶"/>
            </a:pPr>
            <a:r>
              <a:rPr lang="en"/>
              <a:t>For example, a student entity may have name, class, and age as attributes</a:t>
            </a:r>
            <a:endParaRPr/>
          </a:p>
        </p:txBody>
      </p:sp>
      <p:sp>
        <p:nvSpPr>
          <p:cNvPr id="451" name="Google Shape;451;p5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6" name="Shape 456"/>
        <p:cNvGrpSpPr/>
        <p:nvPr/>
      </p:nvGrpSpPr>
      <p:grpSpPr>
        <a:xfrm>
          <a:off x="0" y="0"/>
          <a:ext cx="0" cy="0"/>
          <a:chOff x="0" y="0"/>
          <a:chExt cx="0" cy="0"/>
        </a:xfrm>
      </p:grpSpPr>
      <p:sp>
        <p:nvSpPr>
          <p:cNvPr id="457" name="Google Shape;457;p5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Types of Attributes</a:t>
            </a:r>
            <a:endParaRPr/>
          </a:p>
        </p:txBody>
      </p:sp>
      <p:sp>
        <p:nvSpPr>
          <p:cNvPr id="458" name="Google Shape;458;p57"/>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Simple attribute</a:t>
            </a:r>
            <a:endParaRPr b="1"/>
          </a:p>
          <a:p>
            <a:pPr indent="-342900" lvl="1" marL="914400" rtl="0" algn="l">
              <a:spcBef>
                <a:spcPts val="550"/>
              </a:spcBef>
              <a:spcAft>
                <a:spcPts val="0"/>
              </a:spcAft>
              <a:buSzPts val="1800"/>
              <a:buChar char="▶"/>
            </a:pPr>
            <a:r>
              <a:rPr lang="en"/>
              <a:t>Atomic values, which cannot be divided further</a:t>
            </a:r>
            <a:endParaRPr/>
          </a:p>
          <a:p>
            <a:pPr indent="-368300" lvl="0" marL="457200" rtl="0" algn="l">
              <a:spcBef>
                <a:spcPts val="700"/>
              </a:spcBef>
              <a:spcAft>
                <a:spcPts val="0"/>
              </a:spcAft>
              <a:buSzPts val="2200"/>
              <a:buChar char="◻"/>
            </a:pPr>
            <a:r>
              <a:rPr b="1" lang="en"/>
              <a:t>Composite attribute</a:t>
            </a:r>
            <a:endParaRPr b="1"/>
          </a:p>
          <a:p>
            <a:pPr indent="-342900" lvl="1" marL="914400" rtl="0" algn="l">
              <a:spcBef>
                <a:spcPts val="550"/>
              </a:spcBef>
              <a:spcAft>
                <a:spcPts val="0"/>
              </a:spcAft>
              <a:buSzPts val="1800"/>
              <a:buChar char="▶"/>
            </a:pPr>
            <a:r>
              <a:rPr lang="en"/>
              <a:t>Are made of more than one simple attribute.</a:t>
            </a:r>
            <a:endParaRPr/>
          </a:p>
          <a:p>
            <a:pPr indent="-342900" lvl="1" marL="914400" rtl="0" algn="l">
              <a:spcBef>
                <a:spcPts val="550"/>
              </a:spcBef>
              <a:spcAft>
                <a:spcPts val="0"/>
              </a:spcAft>
              <a:buSzPts val="1800"/>
              <a:buChar char="▶"/>
            </a:pPr>
            <a:r>
              <a:rPr lang="en"/>
              <a:t>For example, a student's complete name may have first_name and last_name.</a:t>
            </a:r>
            <a:endParaRPr/>
          </a:p>
        </p:txBody>
      </p:sp>
      <p:sp>
        <p:nvSpPr>
          <p:cNvPr id="459" name="Google Shape;459;p5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4" name="Shape 464"/>
        <p:cNvGrpSpPr/>
        <p:nvPr/>
      </p:nvGrpSpPr>
      <p:grpSpPr>
        <a:xfrm>
          <a:off x="0" y="0"/>
          <a:ext cx="0" cy="0"/>
          <a:chOff x="0" y="0"/>
          <a:chExt cx="0" cy="0"/>
        </a:xfrm>
      </p:grpSpPr>
      <p:sp>
        <p:nvSpPr>
          <p:cNvPr id="465" name="Google Shape;465;p5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Types of Attributes (2)</a:t>
            </a:r>
            <a:endParaRPr/>
          </a:p>
        </p:txBody>
      </p:sp>
      <p:sp>
        <p:nvSpPr>
          <p:cNvPr id="466" name="Google Shape;466;p58"/>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Derived attribute</a:t>
            </a:r>
            <a:endParaRPr b="1"/>
          </a:p>
          <a:p>
            <a:pPr indent="-342900" lvl="1" marL="914400" rtl="0" algn="l">
              <a:spcBef>
                <a:spcPts val="550"/>
              </a:spcBef>
              <a:spcAft>
                <a:spcPts val="0"/>
              </a:spcAft>
              <a:buSzPts val="1800"/>
              <a:buChar char="▶"/>
            </a:pPr>
            <a:r>
              <a:rPr lang="en"/>
              <a:t>The attributes that do not exist in the physical database, but their values are derived from other attributes present in the database</a:t>
            </a:r>
            <a:endParaRPr/>
          </a:p>
          <a:p>
            <a:pPr indent="-368300" lvl="0" marL="457200" rtl="0" algn="l">
              <a:spcBef>
                <a:spcPts val="700"/>
              </a:spcBef>
              <a:spcAft>
                <a:spcPts val="0"/>
              </a:spcAft>
              <a:buSzPts val="2200"/>
              <a:buChar char="◻"/>
            </a:pPr>
            <a:r>
              <a:rPr b="1" lang="en"/>
              <a:t>Single-value attribute</a:t>
            </a:r>
            <a:r>
              <a:rPr lang="en"/>
              <a:t> </a:t>
            </a:r>
            <a:endParaRPr/>
          </a:p>
          <a:p>
            <a:pPr indent="-342900" lvl="1" marL="914400" rtl="0" algn="l">
              <a:spcBef>
                <a:spcPts val="550"/>
              </a:spcBef>
              <a:spcAft>
                <a:spcPts val="0"/>
              </a:spcAft>
              <a:buSzPts val="1800"/>
              <a:buChar char="▶"/>
            </a:pPr>
            <a:r>
              <a:rPr lang="en"/>
              <a:t>Contains a single value</a:t>
            </a:r>
            <a:endParaRPr/>
          </a:p>
          <a:p>
            <a:pPr indent="-368300" lvl="0" marL="457200" rtl="0" algn="l">
              <a:spcBef>
                <a:spcPts val="700"/>
              </a:spcBef>
              <a:spcAft>
                <a:spcPts val="0"/>
              </a:spcAft>
              <a:buSzPts val="2200"/>
              <a:buChar char="◻"/>
            </a:pPr>
            <a:r>
              <a:rPr lang="en"/>
              <a:t> </a:t>
            </a:r>
            <a:r>
              <a:rPr b="1" lang="en"/>
              <a:t>Multi-value attribute</a:t>
            </a:r>
            <a:endParaRPr b="1"/>
          </a:p>
          <a:p>
            <a:pPr indent="-342900" lvl="1" marL="914400" rtl="0" algn="l">
              <a:spcBef>
                <a:spcPts val="550"/>
              </a:spcBef>
              <a:spcAft>
                <a:spcPts val="0"/>
              </a:spcAft>
              <a:buSzPts val="1800"/>
              <a:buChar char="▶"/>
            </a:pPr>
            <a:r>
              <a:rPr lang="en"/>
              <a:t>May contain more than one values</a:t>
            </a:r>
            <a:endParaRPr/>
          </a:p>
        </p:txBody>
      </p:sp>
      <p:sp>
        <p:nvSpPr>
          <p:cNvPr id="467" name="Google Shape;467;p5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 name="Shape 471"/>
        <p:cNvGrpSpPr/>
        <p:nvPr/>
      </p:nvGrpSpPr>
      <p:grpSpPr>
        <a:xfrm>
          <a:off x="0" y="0"/>
          <a:ext cx="0" cy="0"/>
          <a:chOff x="0" y="0"/>
          <a:chExt cx="0" cy="0"/>
        </a:xfrm>
      </p:grpSpPr>
      <p:sp>
        <p:nvSpPr>
          <p:cNvPr id="472" name="Google Shape;472;p5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Entity-Set and Keys</a:t>
            </a:r>
            <a:endParaRPr/>
          </a:p>
        </p:txBody>
      </p:sp>
      <p:sp>
        <p:nvSpPr>
          <p:cNvPr id="473" name="Google Shape;473;p59"/>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Key </a:t>
            </a:r>
            <a:r>
              <a:rPr lang="en"/>
              <a:t>is an attribute or collection of attributes that uniquely identifies an entity among entity set.</a:t>
            </a:r>
            <a:endParaRPr/>
          </a:p>
          <a:p>
            <a:pPr indent="-368300" lvl="0" marL="457200" rtl="0" algn="l">
              <a:spcBef>
                <a:spcPts val="700"/>
              </a:spcBef>
              <a:spcAft>
                <a:spcPts val="0"/>
              </a:spcAft>
              <a:buSzPts val="2200"/>
              <a:buChar char="◻"/>
            </a:pPr>
            <a:r>
              <a:rPr lang="en"/>
              <a:t>Types:</a:t>
            </a:r>
            <a:endParaRPr/>
          </a:p>
          <a:p>
            <a:pPr indent="-342900" lvl="1" marL="914400" rtl="0" algn="l">
              <a:spcBef>
                <a:spcPts val="550"/>
              </a:spcBef>
              <a:spcAft>
                <a:spcPts val="0"/>
              </a:spcAft>
              <a:buSzPts val="1800"/>
              <a:buChar char="▶"/>
            </a:pPr>
            <a:r>
              <a:rPr b="1" lang="en"/>
              <a:t>Super Key: </a:t>
            </a:r>
            <a:r>
              <a:rPr lang="en"/>
              <a:t>A set of attributes (one or more) that collectively identifies an entity in an entity set.</a:t>
            </a:r>
            <a:endParaRPr/>
          </a:p>
          <a:p>
            <a:pPr indent="-342900" lvl="1" marL="914400" rtl="0" algn="l">
              <a:spcBef>
                <a:spcPts val="550"/>
              </a:spcBef>
              <a:spcAft>
                <a:spcPts val="0"/>
              </a:spcAft>
              <a:buSzPts val="1800"/>
              <a:buChar char="▶"/>
            </a:pPr>
            <a:r>
              <a:rPr b="1" lang="en"/>
              <a:t>Candidate Key: </a:t>
            </a:r>
            <a:r>
              <a:rPr lang="en"/>
              <a:t>A minimal super key is called a candidate key. An entity set may have more than one candidate key.</a:t>
            </a:r>
            <a:endParaRPr/>
          </a:p>
          <a:p>
            <a:pPr indent="-342900" lvl="1" marL="914400" rtl="0" algn="l">
              <a:spcBef>
                <a:spcPts val="550"/>
              </a:spcBef>
              <a:spcAft>
                <a:spcPts val="0"/>
              </a:spcAft>
              <a:buSzPts val="1800"/>
              <a:buChar char="▶"/>
            </a:pPr>
            <a:r>
              <a:rPr b="1" lang="en"/>
              <a:t>Primary Key: </a:t>
            </a:r>
            <a:r>
              <a:rPr lang="en"/>
              <a:t>A primary key is one of the candidate keys chosen by the database designer to uniquely identify the entity set.</a:t>
            </a:r>
            <a:endParaRPr/>
          </a:p>
        </p:txBody>
      </p:sp>
      <p:sp>
        <p:nvSpPr>
          <p:cNvPr id="474" name="Google Shape;474;p5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8" name="Shape 478"/>
        <p:cNvGrpSpPr/>
        <p:nvPr/>
      </p:nvGrpSpPr>
      <p:grpSpPr>
        <a:xfrm>
          <a:off x="0" y="0"/>
          <a:ext cx="0" cy="0"/>
          <a:chOff x="0" y="0"/>
          <a:chExt cx="0" cy="0"/>
        </a:xfrm>
      </p:grpSpPr>
      <p:sp>
        <p:nvSpPr>
          <p:cNvPr id="479" name="Google Shape;479;p6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Relationship</a:t>
            </a:r>
            <a:endParaRPr/>
          </a:p>
        </p:txBody>
      </p:sp>
      <p:sp>
        <p:nvSpPr>
          <p:cNvPr id="480" name="Google Shape;480;p60"/>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association among entities is called a </a:t>
            </a:r>
            <a:r>
              <a:rPr b="1" lang="en"/>
              <a:t>relationship</a:t>
            </a:r>
            <a:r>
              <a:rPr lang="en"/>
              <a:t>. For example, an employee </a:t>
            </a:r>
            <a:r>
              <a:rPr b="1" lang="en"/>
              <a:t>works at</a:t>
            </a:r>
            <a:r>
              <a:rPr lang="en"/>
              <a:t> a department, a student</a:t>
            </a:r>
            <a:r>
              <a:rPr lang="en"/>
              <a:t> </a:t>
            </a:r>
            <a:r>
              <a:rPr b="1" lang="en"/>
              <a:t>enrolls</a:t>
            </a:r>
            <a:r>
              <a:rPr lang="en"/>
              <a:t> </a:t>
            </a:r>
            <a:r>
              <a:rPr lang="en"/>
              <a:t>in a course. </a:t>
            </a:r>
            <a:r>
              <a:rPr i="1" lang="en"/>
              <a:t>Works at</a:t>
            </a:r>
            <a:r>
              <a:rPr lang="en"/>
              <a:t> and </a:t>
            </a:r>
            <a:r>
              <a:rPr i="1" lang="en"/>
              <a:t>Enrolls</a:t>
            </a:r>
            <a:r>
              <a:rPr lang="en"/>
              <a:t> are called relationships.</a:t>
            </a:r>
            <a:endParaRPr/>
          </a:p>
          <a:p>
            <a:pPr indent="-368300" lvl="0" marL="457200" rtl="0" algn="l">
              <a:spcBef>
                <a:spcPts val="700"/>
              </a:spcBef>
              <a:spcAft>
                <a:spcPts val="0"/>
              </a:spcAft>
              <a:buSzPts val="2200"/>
              <a:buChar char="◻"/>
            </a:pPr>
            <a:r>
              <a:rPr b="1" lang="en"/>
              <a:t>Degree of relationship</a:t>
            </a:r>
            <a:endParaRPr b="1"/>
          </a:p>
          <a:p>
            <a:pPr indent="-342900" lvl="1" marL="914400" rtl="0" algn="l">
              <a:spcBef>
                <a:spcPts val="550"/>
              </a:spcBef>
              <a:spcAft>
                <a:spcPts val="0"/>
              </a:spcAft>
              <a:buSzPts val="1800"/>
              <a:buChar char="▶"/>
            </a:pPr>
            <a:r>
              <a:rPr lang="en"/>
              <a:t>Binary = degree 2</a:t>
            </a:r>
            <a:endParaRPr/>
          </a:p>
          <a:p>
            <a:pPr indent="-342900" lvl="1" marL="914400" rtl="0" algn="l">
              <a:spcBef>
                <a:spcPts val="550"/>
              </a:spcBef>
              <a:spcAft>
                <a:spcPts val="0"/>
              </a:spcAft>
              <a:buSzPts val="1800"/>
              <a:buChar char="▶"/>
            </a:pPr>
            <a:r>
              <a:rPr lang="en"/>
              <a:t>Ternary = degree 3</a:t>
            </a:r>
            <a:endParaRPr/>
          </a:p>
          <a:p>
            <a:pPr indent="-342900" lvl="1" marL="914400" rtl="0" algn="l">
              <a:spcBef>
                <a:spcPts val="550"/>
              </a:spcBef>
              <a:spcAft>
                <a:spcPts val="0"/>
              </a:spcAft>
              <a:buSzPts val="1800"/>
              <a:buChar char="▶"/>
            </a:pPr>
            <a:r>
              <a:rPr lang="en"/>
              <a:t>n-ary = degree</a:t>
            </a:r>
            <a:endParaRPr/>
          </a:p>
        </p:txBody>
      </p:sp>
      <p:sp>
        <p:nvSpPr>
          <p:cNvPr id="481" name="Google Shape;481;p6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482" name="Google Shape;482;p60"/>
          <p:cNvPicPr preferRelativeResize="0"/>
          <p:nvPr/>
        </p:nvPicPr>
        <p:blipFill>
          <a:blip r:embed="rId3">
            <a:alphaModFix/>
          </a:blip>
          <a:stretch>
            <a:fillRect/>
          </a:stretch>
        </p:blipFill>
        <p:spPr>
          <a:xfrm>
            <a:off x="4667263" y="2642038"/>
            <a:ext cx="3933825" cy="22002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7" name="Shape 487"/>
        <p:cNvGrpSpPr/>
        <p:nvPr/>
      </p:nvGrpSpPr>
      <p:grpSpPr>
        <a:xfrm>
          <a:off x="0" y="0"/>
          <a:ext cx="0" cy="0"/>
          <a:chOff x="0" y="0"/>
          <a:chExt cx="0" cy="0"/>
        </a:xfrm>
      </p:grpSpPr>
      <p:sp>
        <p:nvSpPr>
          <p:cNvPr id="488" name="Google Shape;488;p6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Mapping Cardinalities</a:t>
            </a:r>
            <a:endParaRPr/>
          </a:p>
        </p:txBody>
      </p:sp>
      <p:sp>
        <p:nvSpPr>
          <p:cNvPr id="489" name="Google Shape;489;p61"/>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Cardinality</a:t>
            </a:r>
            <a:r>
              <a:rPr lang="en"/>
              <a:t> </a:t>
            </a:r>
            <a:r>
              <a:rPr lang="en"/>
              <a:t>defines the number of entities in one entity set, which can be associated with the number of entities of another set via relationship set.</a:t>
            </a:r>
            <a:endParaRPr/>
          </a:p>
          <a:p>
            <a:pPr indent="-342900" lvl="1" marL="914400" rtl="0" algn="l">
              <a:spcBef>
                <a:spcPts val="550"/>
              </a:spcBef>
              <a:spcAft>
                <a:spcPts val="0"/>
              </a:spcAft>
              <a:buSzPts val="1800"/>
              <a:buChar char="▶"/>
            </a:pPr>
            <a:r>
              <a:rPr b="1" lang="en"/>
              <a:t>One-to-one</a:t>
            </a:r>
            <a:endParaRPr b="1"/>
          </a:p>
          <a:p>
            <a:pPr indent="-342900" lvl="1" marL="914400" rtl="0" algn="l">
              <a:spcBef>
                <a:spcPts val="550"/>
              </a:spcBef>
              <a:spcAft>
                <a:spcPts val="0"/>
              </a:spcAft>
              <a:buSzPts val="1800"/>
              <a:buChar char="▶"/>
            </a:pPr>
            <a:r>
              <a:rPr b="1" lang="en"/>
              <a:t>One-to-many</a:t>
            </a:r>
            <a:endParaRPr b="1"/>
          </a:p>
          <a:p>
            <a:pPr indent="-342900" lvl="1" marL="914400" rtl="0" algn="l">
              <a:spcBef>
                <a:spcPts val="550"/>
              </a:spcBef>
              <a:spcAft>
                <a:spcPts val="0"/>
              </a:spcAft>
              <a:buSzPts val="1800"/>
              <a:buChar char="▶"/>
            </a:pPr>
            <a:r>
              <a:rPr b="1" lang="en"/>
              <a:t>Many-to-one</a:t>
            </a:r>
            <a:endParaRPr b="1"/>
          </a:p>
          <a:p>
            <a:pPr indent="-342900" lvl="1" marL="914400" rtl="0" algn="l">
              <a:spcBef>
                <a:spcPts val="550"/>
              </a:spcBef>
              <a:spcAft>
                <a:spcPts val="0"/>
              </a:spcAft>
              <a:buSzPts val="1800"/>
              <a:buChar char="▶"/>
            </a:pPr>
            <a:r>
              <a:rPr b="1" lang="en"/>
              <a:t>Many-to-many</a:t>
            </a:r>
            <a:endParaRPr b="1"/>
          </a:p>
        </p:txBody>
      </p:sp>
      <p:sp>
        <p:nvSpPr>
          <p:cNvPr id="490" name="Google Shape;490;p6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491" name="Google Shape;491;p61"/>
          <p:cNvPicPr preferRelativeResize="0"/>
          <p:nvPr/>
        </p:nvPicPr>
        <p:blipFill rotWithShape="1">
          <a:blip r:embed="rId3">
            <a:alphaModFix/>
          </a:blip>
          <a:srcRect b="0" l="0" r="0" t="0"/>
          <a:stretch/>
        </p:blipFill>
        <p:spPr>
          <a:xfrm>
            <a:off x="4495800" y="2742297"/>
            <a:ext cx="2559050" cy="185256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sp>
        <p:nvSpPr>
          <p:cNvPr id="497" name="Google Shape;497;p62"/>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Mapping Cardinalities (2)</a:t>
            </a:r>
            <a:endParaRPr/>
          </a:p>
        </p:txBody>
      </p:sp>
      <p:sp>
        <p:nvSpPr>
          <p:cNvPr id="498" name="Google Shape;498;p62"/>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One-to-one</a:t>
            </a:r>
            <a:r>
              <a:rPr lang="en"/>
              <a:t> − One entity from entity set A can be associated with at most one entity of entity set B and vice versa</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499" name="Google Shape;499;p62"/>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00" name="Google Shape;500;p62"/>
          <p:cNvPicPr preferRelativeResize="0"/>
          <p:nvPr>
            <p:ph idx="2" type="body"/>
          </p:nvPr>
        </p:nvPicPr>
        <p:blipFill rotWithShape="1">
          <a:blip r:embed="rId3">
            <a:alphaModFix/>
          </a:blip>
          <a:srcRect b="0" l="0" r="0" t="0"/>
          <a:stretch/>
        </p:blipFill>
        <p:spPr>
          <a:xfrm>
            <a:off x="4845050" y="1500052"/>
            <a:ext cx="3886200" cy="281332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4" name="Shape 504"/>
        <p:cNvGrpSpPr/>
        <p:nvPr/>
      </p:nvGrpSpPr>
      <p:grpSpPr>
        <a:xfrm>
          <a:off x="0" y="0"/>
          <a:ext cx="0" cy="0"/>
          <a:chOff x="0" y="0"/>
          <a:chExt cx="0" cy="0"/>
        </a:xfrm>
      </p:grpSpPr>
      <p:sp>
        <p:nvSpPr>
          <p:cNvPr id="505" name="Google Shape;505;p63"/>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Mapping Cardinalities (</a:t>
            </a:r>
            <a:r>
              <a:rPr lang="en"/>
              <a:t>3</a:t>
            </a:r>
            <a:r>
              <a:rPr lang="en"/>
              <a:t>)</a:t>
            </a:r>
            <a:endParaRPr/>
          </a:p>
        </p:txBody>
      </p:sp>
      <p:sp>
        <p:nvSpPr>
          <p:cNvPr id="506" name="Google Shape;506;p63"/>
          <p:cNvSpPr txBox="1"/>
          <p:nvPr>
            <p:ph idx="1" type="body"/>
          </p:nvPr>
        </p:nvSpPr>
        <p:spPr>
          <a:xfrm>
            <a:off x="609600" y="1192175"/>
            <a:ext cx="38862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One-to-many</a:t>
            </a:r>
            <a:r>
              <a:rPr lang="en"/>
              <a:t> − One entity from entity set A can be associated with more than one entities of entity set B</a:t>
            </a:r>
            <a:endParaRPr/>
          </a:p>
          <a:p>
            <a:pPr indent="-368300" lvl="0" marL="457200" rtl="0" algn="l">
              <a:spcBef>
                <a:spcPts val="700"/>
              </a:spcBef>
              <a:spcAft>
                <a:spcPts val="0"/>
              </a:spcAft>
              <a:buSzPts val="2200"/>
              <a:buChar char="◻"/>
            </a:pPr>
            <a:r>
              <a:rPr lang="en"/>
              <a:t>However, an entity from entity set B, can be associated with at most one entity</a:t>
            </a:r>
            <a:endParaRPr/>
          </a:p>
        </p:txBody>
      </p:sp>
      <p:sp>
        <p:nvSpPr>
          <p:cNvPr id="507" name="Google Shape;507;p6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08" name="Google Shape;508;p63"/>
          <p:cNvPicPr preferRelativeResize="0"/>
          <p:nvPr>
            <p:ph idx="2" type="body"/>
          </p:nvPr>
        </p:nvPicPr>
        <p:blipFill rotWithShape="1">
          <a:blip r:embed="rId3">
            <a:alphaModFix/>
          </a:blip>
          <a:srcRect b="0" l="0" r="0" t="0"/>
          <a:stretch/>
        </p:blipFill>
        <p:spPr>
          <a:xfrm>
            <a:off x="4845050" y="1500052"/>
            <a:ext cx="3886200" cy="2813322"/>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2" name="Shape 512"/>
        <p:cNvGrpSpPr/>
        <p:nvPr/>
      </p:nvGrpSpPr>
      <p:grpSpPr>
        <a:xfrm>
          <a:off x="0" y="0"/>
          <a:ext cx="0" cy="0"/>
          <a:chOff x="0" y="0"/>
          <a:chExt cx="0" cy="0"/>
        </a:xfrm>
      </p:grpSpPr>
      <p:sp>
        <p:nvSpPr>
          <p:cNvPr id="513" name="Google Shape;513;p64"/>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Mapping Cardinalities (</a:t>
            </a:r>
            <a:r>
              <a:rPr lang="en"/>
              <a:t>4</a:t>
            </a:r>
            <a:r>
              <a:rPr lang="en"/>
              <a:t>)</a:t>
            </a:r>
            <a:endParaRPr/>
          </a:p>
        </p:txBody>
      </p:sp>
      <p:sp>
        <p:nvSpPr>
          <p:cNvPr id="514" name="Google Shape;514;p64"/>
          <p:cNvSpPr txBox="1"/>
          <p:nvPr>
            <p:ph idx="1" type="body"/>
          </p:nvPr>
        </p:nvSpPr>
        <p:spPr>
          <a:xfrm>
            <a:off x="609600" y="1192175"/>
            <a:ext cx="5486400" cy="34290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Many-to-one</a:t>
            </a:r>
            <a:r>
              <a:rPr lang="en"/>
              <a:t> − More than one entities from entity set A can be associated with at most one entity of entity set B</a:t>
            </a:r>
            <a:endParaRPr/>
          </a:p>
          <a:p>
            <a:pPr indent="-349250" lvl="0" marL="320040" rtl="0" algn="l">
              <a:spcBef>
                <a:spcPts val="700"/>
              </a:spcBef>
              <a:spcAft>
                <a:spcPts val="0"/>
              </a:spcAft>
              <a:buSzPts val="2200"/>
              <a:buChar char="◻"/>
            </a:pPr>
            <a:r>
              <a:rPr lang="en"/>
              <a:t>However, an entity from entity set B can be associated with more than one entity from entity set A</a:t>
            </a:r>
            <a:endParaRPr/>
          </a:p>
          <a:p>
            <a:pPr indent="-209550" lvl="0" marL="320040" rtl="0" algn="l">
              <a:spcBef>
                <a:spcPts val="700"/>
              </a:spcBef>
              <a:spcAft>
                <a:spcPts val="0"/>
              </a:spcAft>
              <a:buClr>
                <a:schemeClr val="accent2"/>
              </a:buClr>
              <a:buSzPts val="1740"/>
              <a:buFont typeface="Noto Sans Symbols"/>
              <a:buNone/>
            </a:pPr>
            <a:r>
              <a:t/>
            </a:r>
            <a:endParaRPr/>
          </a:p>
        </p:txBody>
      </p:sp>
      <p:sp>
        <p:nvSpPr>
          <p:cNvPr id="515" name="Google Shape;515;p6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516" name="Google Shape;516;p64"/>
          <p:cNvPicPr preferRelativeResize="0"/>
          <p:nvPr/>
        </p:nvPicPr>
        <p:blipFill>
          <a:blip r:embed="rId3">
            <a:alphaModFix/>
          </a:blip>
          <a:stretch>
            <a:fillRect/>
          </a:stretch>
        </p:blipFill>
        <p:spPr>
          <a:xfrm>
            <a:off x="6335586" y="3105312"/>
            <a:ext cx="2409524" cy="1295238"/>
          </a:xfrm>
          <a:prstGeom prst="rect">
            <a:avLst/>
          </a:prstGeom>
          <a:noFill/>
          <a:ln>
            <a:noFill/>
          </a:ln>
        </p:spPr>
      </p:pic>
      <p:pic>
        <p:nvPicPr>
          <p:cNvPr id="517" name="Google Shape;517;p64"/>
          <p:cNvPicPr preferRelativeResize="0"/>
          <p:nvPr>
            <p:ph idx="2" type="body"/>
          </p:nvPr>
        </p:nvPicPr>
        <p:blipFill rotWithShape="1">
          <a:blip r:embed="rId4">
            <a:alphaModFix/>
          </a:blip>
          <a:srcRect b="0" l="0" r="0" t="0"/>
          <a:stretch/>
        </p:blipFill>
        <p:spPr>
          <a:xfrm>
            <a:off x="6348176" y="1256744"/>
            <a:ext cx="2396934" cy="172989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1" name="Shape 521"/>
        <p:cNvGrpSpPr/>
        <p:nvPr/>
      </p:nvGrpSpPr>
      <p:grpSpPr>
        <a:xfrm>
          <a:off x="0" y="0"/>
          <a:ext cx="0" cy="0"/>
          <a:chOff x="0" y="0"/>
          <a:chExt cx="0" cy="0"/>
        </a:xfrm>
      </p:grpSpPr>
      <p:sp>
        <p:nvSpPr>
          <p:cNvPr id="522" name="Google Shape;522;p6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Mapping Cardinalities (</a:t>
            </a:r>
            <a:r>
              <a:rPr lang="en"/>
              <a:t>5</a:t>
            </a:r>
            <a:r>
              <a:rPr lang="en"/>
              <a:t>)</a:t>
            </a:r>
            <a:endParaRPr/>
          </a:p>
        </p:txBody>
      </p:sp>
      <p:sp>
        <p:nvSpPr>
          <p:cNvPr id="523" name="Google Shape;523;p65"/>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Many-to-many</a:t>
            </a:r>
            <a:r>
              <a:rPr lang="en"/>
              <a:t> − One entity from A can be associated with more than one entity from B, and vice versa</a:t>
            </a:r>
            <a:endParaRPr/>
          </a:p>
        </p:txBody>
      </p:sp>
      <p:sp>
        <p:nvSpPr>
          <p:cNvPr id="524" name="Google Shape;524;p6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525" name="Google Shape;525;p65"/>
          <p:cNvPicPr preferRelativeResize="0"/>
          <p:nvPr/>
        </p:nvPicPr>
        <p:blipFill rotWithShape="1">
          <a:blip r:embed="rId3">
            <a:alphaModFix/>
          </a:blip>
          <a:srcRect b="0" l="0" r="0" t="0"/>
          <a:stretch/>
        </p:blipFill>
        <p:spPr>
          <a:xfrm>
            <a:off x="4948215" y="2187275"/>
            <a:ext cx="3123474" cy="2254250"/>
          </a:xfrm>
          <a:prstGeom prst="rect">
            <a:avLst/>
          </a:prstGeom>
          <a:noFill/>
          <a:ln>
            <a:noFill/>
          </a:ln>
        </p:spPr>
      </p:pic>
      <p:pic>
        <p:nvPicPr>
          <p:cNvPr id="526" name="Google Shape;526;p65"/>
          <p:cNvPicPr preferRelativeResize="0"/>
          <p:nvPr/>
        </p:nvPicPr>
        <p:blipFill rotWithShape="1">
          <a:blip r:embed="rId4">
            <a:alphaModFix/>
          </a:blip>
          <a:srcRect b="0" l="0" r="0" t="0"/>
          <a:stretch/>
        </p:blipFill>
        <p:spPr>
          <a:xfrm>
            <a:off x="747409" y="2727239"/>
            <a:ext cx="3466667" cy="1714286"/>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0" name="Shape 530"/>
        <p:cNvGrpSpPr/>
        <p:nvPr/>
      </p:nvGrpSpPr>
      <p:grpSpPr>
        <a:xfrm>
          <a:off x="0" y="0"/>
          <a:ext cx="0" cy="0"/>
          <a:chOff x="0" y="0"/>
          <a:chExt cx="0" cy="0"/>
        </a:xfrm>
      </p:grpSpPr>
      <p:sp>
        <p:nvSpPr>
          <p:cNvPr id="531" name="Google Shape;531;p6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Data Models Summary</a:t>
            </a:r>
            <a:endParaRPr/>
          </a:p>
        </p:txBody>
      </p:sp>
      <p:sp>
        <p:nvSpPr>
          <p:cNvPr id="532" name="Google Shape;532;p66"/>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Data models</a:t>
            </a:r>
            <a:r>
              <a:rPr lang="en"/>
              <a:t> define how the logical structure of a database is modeled. </a:t>
            </a:r>
            <a:endParaRPr/>
          </a:p>
          <a:p>
            <a:pPr indent="-368300" lvl="0" marL="457200" rtl="0" algn="l">
              <a:spcBef>
                <a:spcPts val="700"/>
              </a:spcBef>
              <a:spcAft>
                <a:spcPts val="0"/>
              </a:spcAft>
              <a:buSzPts val="2200"/>
              <a:buChar char="◻"/>
            </a:pPr>
            <a:r>
              <a:rPr b="1" lang="en"/>
              <a:t>Entity-Relationship (ER) model</a:t>
            </a:r>
            <a:r>
              <a:rPr lang="en"/>
              <a:t> is based on the notion of real-world entities and relationships among them. </a:t>
            </a:r>
            <a:endParaRPr/>
          </a:p>
          <a:p>
            <a:pPr indent="-368300" lvl="0" marL="457200" rtl="0" algn="l">
              <a:spcBef>
                <a:spcPts val="700"/>
              </a:spcBef>
              <a:spcAft>
                <a:spcPts val="0"/>
              </a:spcAft>
              <a:buSzPts val="2200"/>
              <a:buChar char="◻"/>
            </a:pPr>
            <a:r>
              <a:rPr lang="en"/>
              <a:t>The </a:t>
            </a:r>
            <a:r>
              <a:rPr b="1" lang="en"/>
              <a:t>Relational model</a:t>
            </a:r>
            <a:r>
              <a:rPr lang="en"/>
              <a:t> is based on first-order predicate logic and defines a table as an </a:t>
            </a:r>
            <a:r>
              <a:rPr b="1" lang="en"/>
              <a:t>n-ary relation</a:t>
            </a:r>
            <a:r>
              <a:rPr lang="en"/>
              <a:t>.</a:t>
            </a:r>
            <a:endParaRPr/>
          </a:p>
          <a:p>
            <a:pPr indent="-368300" lvl="0" marL="457200" rtl="0" algn="l">
              <a:spcBef>
                <a:spcPts val="700"/>
              </a:spcBef>
              <a:spcAft>
                <a:spcPts val="0"/>
              </a:spcAft>
              <a:buSzPts val="2200"/>
              <a:buChar char="◻"/>
            </a:pPr>
            <a:r>
              <a:rPr lang="en"/>
              <a:t>Database schema is the </a:t>
            </a:r>
            <a:r>
              <a:rPr b="1" lang="en"/>
              <a:t>skeleton structure</a:t>
            </a:r>
            <a:r>
              <a:rPr lang="en"/>
              <a:t> that represents the </a:t>
            </a:r>
            <a:r>
              <a:rPr b="1" lang="en"/>
              <a:t>logical </a:t>
            </a:r>
            <a:r>
              <a:rPr lang="en"/>
              <a:t>view of the entire database</a:t>
            </a:r>
            <a:endParaRPr/>
          </a:p>
        </p:txBody>
      </p:sp>
      <p:sp>
        <p:nvSpPr>
          <p:cNvPr id="533" name="Google Shape;533;p6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7" name="Shape 537"/>
        <p:cNvGrpSpPr/>
        <p:nvPr/>
      </p:nvGrpSpPr>
      <p:grpSpPr>
        <a:xfrm>
          <a:off x="0" y="0"/>
          <a:ext cx="0" cy="0"/>
          <a:chOff x="0" y="0"/>
          <a:chExt cx="0" cy="0"/>
        </a:xfrm>
      </p:grpSpPr>
      <p:sp>
        <p:nvSpPr>
          <p:cNvPr id="538" name="Google Shape;538;p67"/>
          <p:cNvSpPr txBox="1"/>
          <p:nvPr>
            <p:ph idx="1" type="body"/>
          </p:nvPr>
        </p:nvSpPr>
        <p:spPr>
          <a:xfrm>
            <a:off x="1371601" y="2057400"/>
            <a:ext cx="7123113" cy="2495550"/>
          </a:xfrm>
          <a:prstGeom prst="rect">
            <a:avLst/>
          </a:prstGeom>
          <a:noFill/>
          <a:ln>
            <a:noFill/>
          </a:ln>
        </p:spPr>
        <p:txBody>
          <a:bodyPr anchorCtr="0" anchor="t" bIns="45700" lIns="91425" spcFirstLastPara="1" rIns="91425" wrap="square" tIns="45700">
            <a:noAutofit/>
          </a:bodyPr>
          <a:lstStyle/>
          <a:p>
            <a:pPr indent="-209550" lvl="0" marL="320040" rtl="0" algn="l">
              <a:spcBef>
                <a:spcPts val="700"/>
              </a:spcBef>
              <a:spcAft>
                <a:spcPts val="0"/>
              </a:spcAft>
              <a:buClr>
                <a:schemeClr val="accent2"/>
              </a:buClr>
              <a:buSzPts val="1680"/>
              <a:buFont typeface="Noto Sans Symbols"/>
              <a:buNone/>
            </a:pPr>
            <a:r>
              <a:rPr lang="en"/>
              <a:t>5.1: Introduction to Database Systems</a:t>
            </a:r>
            <a:endParaRPr/>
          </a:p>
          <a:p>
            <a:pPr indent="-209550" lvl="0" marL="320040" rtl="0" algn="l">
              <a:spcBef>
                <a:spcPts val="700"/>
              </a:spcBef>
              <a:spcAft>
                <a:spcPts val="0"/>
              </a:spcAft>
              <a:buClr>
                <a:schemeClr val="accent2"/>
              </a:buClr>
              <a:buSzPts val="1680"/>
              <a:buFont typeface="Noto Sans Symbols"/>
              <a:buNone/>
            </a:pPr>
            <a:r>
              <a:rPr lang="en"/>
              <a:t>5.2: Data Models</a:t>
            </a:r>
            <a:endParaRPr/>
          </a:p>
          <a:p>
            <a:pPr indent="-209550" lvl="0" marL="320040" rtl="0" algn="l">
              <a:spcBef>
                <a:spcPts val="700"/>
              </a:spcBef>
              <a:spcAft>
                <a:spcPts val="0"/>
              </a:spcAft>
              <a:buClr>
                <a:schemeClr val="accent2"/>
              </a:buClr>
              <a:buSzPts val="1680"/>
              <a:buFont typeface="Noto Sans Symbols"/>
              <a:buNone/>
            </a:pPr>
            <a:r>
              <a:rPr b="1" lang="en"/>
              <a:t>5.3: ER Diagram Representation</a:t>
            </a:r>
            <a:endParaRPr b="1"/>
          </a:p>
        </p:txBody>
      </p:sp>
      <p:sp>
        <p:nvSpPr>
          <p:cNvPr id="539" name="Google Shape;539;p67"/>
          <p:cNvSpPr txBox="1"/>
          <p:nvPr>
            <p:ph type="title"/>
          </p:nvPr>
        </p:nvSpPr>
        <p:spPr>
          <a:xfrm>
            <a:off x="1371600" y="1200150"/>
            <a:ext cx="76200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FFFF"/>
              </a:buClr>
              <a:buSzPts val="3600"/>
              <a:buFont typeface="Questrial"/>
              <a:buNone/>
            </a:pPr>
            <a:r>
              <a:rPr lang="en" sz="3400"/>
              <a:t>5.3: ER Diagram Representation</a:t>
            </a:r>
            <a:endParaRPr sz="3400"/>
          </a:p>
        </p:txBody>
      </p:sp>
      <p:sp>
        <p:nvSpPr>
          <p:cNvPr id="540" name="Google Shape;540;p67"/>
          <p:cNvSpPr txBox="1"/>
          <p:nvPr>
            <p:ph idx="12" type="sldNum"/>
          </p:nvPr>
        </p:nvSpPr>
        <p:spPr>
          <a:xfrm>
            <a:off x="0" y="1314450"/>
            <a:ext cx="1295400" cy="5262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5" name="Shape 545"/>
        <p:cNvGrpSpPr/>
        <p:nvPr/>
      </p:nvGrpSpPr>
      <p:grpSpPr>
        <a:xfrm>
          <a:off x="0" y="0"/>
          <a:ext cx="0" cy="0"/>
          <a:chOff x="0" y="0"/>
          <a:chExt cx="0" cy="0"/>
        </a:xfrm>
      </p:grpSpPr>
      <p:sp>
        <p:nvSpPr>
          <p:cNvPr id="546" name="Google Shape;546;p6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Learning Objectives</a:t>
            </a:r>
            <a:endParaRPr/>
          </a:p>
        </p:txBody>
      </p:sp>
      <p:sp>
        <p:nvSpPr>
          <p:cNvPr id="547" name="Google Shape;547;p68"/>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Understand entity representation</a:t>
            </a:r>
            <a:endParaRPr/>
          </a:p>
          <a:p>
            <a:pPr indent="-368300" lvl="0" marL="457200" rtl="0" algn="l">
              <a:spcBef>
                <a:spcPts val="700"/>
              </a:spcBef>
              <a:spcAft>
                <a:spcPts val="0"/>
              </a:spcAft>
              <a:buSzPts val="2200"/>
              <a:buChar char="◻"/>
            </a:pPr>
            <a:r>
              <a:rPr lang="en"/>
              <a:t>Describe attribute representation</a:t>
            </a:r>
            <a:endParaRPr/>
          </a:p>
          <a:p>
            <a:pPr indent="-368300" lvl="0" marL="457200" rtl="0" algn="l">
              <a:spcBef>
                <a:spcPts val="700"/>
              </a:spcBef>
              <a:spcAft>
                <a:spcPts val="0"/>
              </a:spcAft>
              <a:buSzPts val="2200"/>
              <a:buChar char="◻"/>
            </a:pPr>
            <a:r>
              <a:rPr lang="en"/>
              <a:t>Describe relationship representation</a:t>
            </a:r>
            <a:endParaRPr/>
          </a:p>
          <a:p>
            <a:pPr indent="-368300" lvl="0" marL="457200" rtl="0" algn="l">
              <a:spcBef>
                <a:spcPts val="700"/>
              </a:spcBef>
              <a:spcAft>
                <a:spcPts val="0"/>
              </a:spcAft>
              <a:buSzPts val="2200"/>
              <a:buChar char="◻"/>
            </a:pPr>
            <a:r>
              <a:rPr lang="en"/>
              <a:t>Understand generalization</a:t>
            </a:r>
            <a:endParaRPr/>
          </a:p>
          <a:p>
            <a:pPr indent="-368300" lvl="0" marL="457200" rtl="0" algn="l">
              <a:spcBef>
                <a:spcPts val="700"/>
              </a:spcBef>
              <a:spcAft>
                <a:spcPts val="0"/>
              </a:spcAft>
              <a:buSzPts val="2200"/>
              <a:buChar char="◻"/>
            </a:pPr>
            <a:r>
              <a:rPr lang="en"/>
              <a:t>Define specialization</a:t>
            </a:r>
            <a:endParaRPr/>
          </a:p>
          <a:p>
            <a:pPr indent="-368300" lvl="0" marL="457200" rtl="0" algn="l">
              <a:spcBef>
                <a:spcPts val="700"/>
              </a:spcBef>
              <a:spcAft>
                <a:spcPts val="0"/>
              </a:spcAft>
              <a:buSzPts val="2200"/>
              <a:buChar char="◻"/>
            </a:pPr>
            <a:r>
              <a:rPr lang="en"/>
              <a:t>Describe inheritance</a:t>
            </a:r>
            <a:endParaRPr/>
          </a:p>
        </p:txBody>
      </p:sp>
      <p:sp>
        <p:nvSpPr>
          <p:cNvPr id="548" name="Google Shape;548;p6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3" name="Shape 553"/>
        <p:cNvGrpSpPr/>
        <p:nvPr/>
      </p:nvGrpSpPr>
      <p:grpSpPr>
        <a:xfrm>
          <a:off x="0" y="0"/>
          <a:ext cx="0" cy="0"/>
          <a:chOff x="0" y="0"/>
          <a:chExt cx="0" cy="0"/>
        </a:xfrm>
      </p:grpSpPr>
      <p:sp>
        <p:nvSpPr>
          <p:cNvPr id="554" name="Google Shape;554;p6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Entity</a:t>
            </a:r>
            <a:endParaRPr/>
          </a:p>
        </p:txBody>
      </p:sp>
      <p:sp>
        <p:nvSpPr>
          <p:cNvPr id="555" name="Google Shape;555;p69"/>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Entities </a:t>
            </a:r>
            <a:r>
              <a:rPr lang="en"/>
              <a:t>are represented Using rectangles</a:t>
            </a:r>
            <a:endParaRPr/>
          </a:p>
          <a:p>
            <a:pPr indent="-368300" lvl="0" marL="457200" rtl="0" algn="l">
              <a:spcBef>
                <a:spcPts val="700"/>
              </a:spcBef>
              <a:spcAft>
                <a:spcPts val="0"/>
              </a:spcAft>
              <a:buSzPts val="2200"/>
              <a:buChar char="◻"/>
            </a:pPr>
            <a:r>
              <a:rPr lang="en"/>
              <a:t>Rectangles are named with the entity set they represent</a:t>
            </a:r>
            <a:endParaRPr/>
          </a:p>
        </p:txBody>
      </p:sp>
      <p:sp>
        <p:nvSpPr>
          <p:cNvPr id="556" name="Google Shape;556;p6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557" name="Google Shape;557;p69"/>
          <p:cNvPicPr preferRelativeResize="0"/>
          <p:nvPr/>
        </p:nvPicPr>
        <p:blipFill rotWithShape="1">
          <a:blip r:embed="rId3">
            <a:alphaModFix/>
          </a:blip>
          <a:srcRect b="0" l="0" r="0" t="0"/>
          <a:stretch/>
        </p:blipFill>
        <p:spPr>
          <a:xfrm>
            <a:off x="1682750" y="3016250"/>
            <a:ext cx="5778500" cy="5461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1" name="Shape 561"/>
        <p:cNvGrpSpPr/>
        <p:nvPr/>
      </p:nvGrpSpPr>
      <p:grpSpPr>
        <a:xfrm>
          <a:off x="0" y="0"/>
          <a:ext cx="0" cy="0"/>
          <a:chOff x="0" y="0"/>
          <a:chExt cx="0" cy="0"/>
        </a:xfrm>
      </p:grpSpPr>
      <p:pic>
        <p:nvPicPr>
          <p:cNvPr id="562" name="Google Shape;562;p70"/>
          <p:cNvPicPr preferRelativeResize="0"/>
          <p:nvPr/>
        </p:nvPicPr>
        <p:blipFill rotWithShape="1">
          <a:blip r:embed="rId3">
            <a:alphaModFix/>
          </a:blip>
          <a:srcRect b="0" l="0" r="0" t="0"/>
          <a:stretch/>
        </p:blipFill>
        <p:spPr>
          <a:xfrm>
            <a:off x="4495800" y="2571750"/>
            <a:ext cx="4462526" cy="1770063"/>
          </a:xfrm>
          <a:prstGeom prst="rect">
            <a:avLst/>
          </a:prstGeom>
          <a:noFill/>
          <a:ln>
            <a:noFill/>
          </a:ln>
        </p:spPr>
      </p:pic>
      <p:sp>
        <p:nvSpPr>
          <p:cNvPr id="563" name="Google Shape;563;p70"/>
          <p:cNvSpPr txBox="1"/>
          <p:nvPr>
            <p:ph type="title"/>
          </p:nvPr>
        </p:nvSpPr>
        <p:spPr>
          <a:xfrm>
            <a:off x="612648"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Attributes</a:t>
            </a:r>
            <a:endParaRPr/>
          </a:p>
        </p:txBody>
      </p:sp>
      <p:sp>
        <p:nvSpPr>
          <p:cNvPr id="564" name="Google Shape;564;p70"/>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sp>
        <p:nvSpPr>
          <p:cNvPr id="565" name="Google Shape;565;p70"/>
          <p:cNvSpPr txBox="1"/>
          <p:nvPr>
            <p:ph idx="1" type="body"/>
          </p:nvPr>
        </p:nvSpPr>
        <p:spPr>
          <a:xfrm>
            <a:off x="612648" y="1200150"/>
            <a:ext cx="8153400" cy="337185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Attributes </a:t>
            </a:r>
            <a:r>
              <a:rPr lang="en"/>
              <a:t>are the properties of entities</a:t>
            </a:r>
            <a:endParaRPr/>
          </a:p>
          <a:p>
            <a:pPr indent="-368300" lvl="0" marL="457200" rtl="0" algn="l">
              <a:spcBef>
                <a:spcPts val="700"/>
              </a:spcBef>
              <a:spcAft>
                <a:spcPts val="0"/>
              </a:spcAft>
              <a:buSzPts val="2200"/>
              <a:buChar char="◻"/>
            </a:pPr>
            <a:r>
              <a:rPr lang="en"/>
              <a:t>Attributes are represented using ellipses</a:t>
            </a:r>
            <a:endParaRPr/>
          </a:p>
          <a:p>
            <a:pPr indent="-368300" lvl="0" marL="457200" rtl="0" algn="l">
              <a:spcBef>
                <a:spcPts val="700"/>
              </a:spcBef>
              <a:spcAft>
                <a:spcPts val="0"/>
              </a:spcAft>
              <a:buSzPts val="2200"/>
              <a:buChar char="◻"/>
            </a:pPr>
            <a:r>
              <a:rPr lang="en"/>
              <a:t> Every ellipse represents </a:t>
            </a:r>
            <a:br>
              <a:rPr lang="en"/>
            </a:br>
            <a:r>
              <a:rPr lang="en"/>
              <a:t>one attribute and is </a:t>
            </a:r>
            <a:br>
              <a:rPr lang="en"/>
            </a:br>
            <a:r>
              <a:rPr lang="en"/>
              <a:t>directly connected to its </a:t>
            </a:r>
            <a:br>
              <a:rPr lang="en"/>
            </a:br>
            <a:r>
              <a:rPr lang="en"/>
              <a:t>entity (rectangle)</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9" name="Shape 569"/>
        <p:cNvGrpSpPr/>
        <p:nvPr/>
      </p:nvGrpSpPr>
      <p:grpSpPr>
        <a:xfrm>
          <a:off x="0" y="0"/>
          <a:ext cx="0" cy="0"/>
          <a:chOff x="0" y="0"/>
          <a:chExt cx="0" cy="0"/>
        </a:xfrm>
      </p:grpSpPr>
      <p:pic>
        <p:nvPicPr>
          <p:cNvPr id="570" name="Google Shape;570;p71"/>
          <p:cNvPicPr preferRelativeResize="0"/>
          <p:nvPr/>
        </p:nvPicPr>
        <p:blipFill rotWithShape="1">
          <a:blip r:embed="rId3">
            <a:alphaModFix/>
          </a:blip>
          <a:srcRect b="0" l="0" r="0" t="0"/>
          <a:stretch/>
        </p:blipFill>
        <p:spPr>
          <a:xfrm>
            <a:off x="4800600" y="2038350"/>
            <a:ext cx="4267200" cy="2644617"/>
          </a:xfrm>
          <a:prstGeom prst="rect">
            <a:avLst/>
          </a:prstGeom>
          <a:noFill/>
          <a:ln>
            <a:noFill/>
          </a:ln>
        </p:spPr>
      </p:pic>
      <p:sp>
        <p:nvSpPr>
          <p:cNvPr id="571" name="Google Shape;571;p7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Attributes (2)</a:t>
            </a:r>
            <a:endParaRPr/>
          </a:p>
        </p:txBody>
      </p:sp>
      <p:sp>
        <p:nvSpPr>
          <p:cNvPr id="572" name="Google Shape;572;p71"/>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If the attributes are</a:t>
            </a:r>
            <a:r>
              <a:rPr lang="en"/>
              <a:t> </a:t>
            </a:r>
            <a:r>
              <a:rPr b="1" lang="en"/>
              <a:t>composite</a:t>
            </a:r>
            <a:r>
              <a:rPr lang="en"/>
              <a:t>, they are further divided in a tree-like structure</a:t>
            </a:r>
            <a:endParaRPr/>
          </a:p>
          <a:p>
            <a:pPr indent="-368300" lvl="0" marL="457200" rtl="0" algn="l">
              <a:spcBef>
                <a:spcPts val="700"/>
              </a:spcBef>
              <a:spcAft>
                <a:spcPts val="0"/>
              </a:spcAft>
              <a:buSzPts val="2200"/>
              <a:buChar char="◻"/>
            </a:pPr>
            <a:r>
              <a:rPr lang="en"/>
              <a:t>Every node is then </a:t>
            </a:r>
            <a:br>
              <a:rPr lang="en"/>
            </a:br>
            <a:r>
              <a:rPr lang="en"/>
              <a:t>connected to its attribute</a:t>
            </a:r>
            <a:endParaRPr/>
          </a:p>
          <a:p>
            <a:pPr indent="-368300" lvl="0" marL="457200" rtl="0" algn="l">
              <a:spcBef>
                <a:spcPts val="700"/>
              </a:spcBef>
              <a:spcAft>
                <a:spcPts val="0"/>
              </a:spcAft>
              <a:buSzPts val="2200"/>
              <a:buChar char="◻"/>
            </a:pPr>
            <a:r>
              <a:rPr lang="en"/>
              <a:t>Composite attributes are </a:t>
            </a:r>
            <a:br>
              <a:rPr lang="en"/>
            </a:br>
            <a:r>
              <a:rPr lang="en"/>
              <a:t>represented by ellipses that are </a:t>
            </a:r>
            <a:br>
              <a:rPr lang="en"/>
            </a:br>
            <a:r>
              <a:rPr lang="en"/>
              <a:t>connected with an ellipse</a:t>
            </a:r>
            <a:endParaRPr/>
          </a:p>
        </p:txBody>
      </p:sp>
      <p:sp>
        <p:nvSpPr>
          <p:cNvPr id="573" name="Google Shape;573;p7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7" name="Shape 577"/>
        <p:cNvGrpSpPr/>
        <p:nvPr/>
      </p:nvGrpSpPr>
      <p:grpSpPr>
        <a:xfrm>
          <a:off x="0" y="0"/>
          <a:ext cx="0" cy="0"/>
          <a:chOff x="0" y="0"/>
          <a:chExt cx="0" cy="0"/>
        </a:xfrm>
      </p:grpSpPr>
      <p:sp>
        <p:nvSpPr>
          <p:cNvPr id="578" name="Google Shape;578;p7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Attributes (3)</a:t>
            </a:r>
            <a:endParaRPr/>
          </a:p>
        </p:txBody>
      </p:sp>
      <p:sp>
        <p:nvSpPr>
          <p:cNvPr id="579" name="Google Shape;579;p72"/>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Multivalued attributes </a:t>
            </a:r>
            <a:r>
              <a:rPr lang="en"/>
              <a:t>are depicted by a double ellipse</a:t>
            </a:r>
            <a:endParaRPr/>
          </a:p>
        </p:txBody>
      </p:sp>
      <p:sp>
        <p:nvSpPr>
          <p:cNvPr id="580" name="Google Shape;580;p7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581" name="Google Shape;581;p72"/>
          <p:cNvPicPr preferRelativeResize="0"/>
          <p:nvPr/>
        </p:nvPicPr>
        <p:blipFill rotWithShape="1">
          <a:blip r:embed="rId3">
            <a:alphaModFix/>
          </a:blip>
          <a:srcRect b="0" l="0" r="0" t="0"/>
          <a:stretch/>
        </p:blipFill>
        <p:spPr>
          <a:xfrm>
            <a:off x="2486025" y="1853526"/>
            <a:ext cx="4171950" cy="302357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5" name="Shape 585"/>
        <p:cNvGrpSpPr/>
        <p:nvPr/>
      </p:nvGrpSpPr>
      <p:grpSpPr>
        <a:xfrm>
          <a:off x="0" y="0"/>
          <a:ext cx="0" cy="0"/>
          <a:chOff x="0" y="0"/>
          <a:chExt cx="0" cy="0"/>
        </a:xfrm>
      </p:grpSpPr>
      <p:sp>
        <p:nvSpPr>
          <p:cNvPr id="586" name="Google Shape;586;p73"/>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Attributes (4)</a:t>
            </a:r>
            <a:endParaRPr/>
          </a:p>
        </p:txBody>
      </p:sp>
      <p:sp>
        <p:nvSpPr>
          <p:cNvPr id="587" name="Google Shape;587;p73"/>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49250" lvl="0" marL="320040" rtl="0" algn="l">
              <a:spcBef>
                <a:spcPts val="700"/>
              </a:spcBef>
              <a:spcAft>
                <a:spcPts val="0"/>
              </a:spcAft>
              <a:buSzPts val="2200"/>
              <a:buChar char="◻"/>
            </a:pPr>
            <a:r>
              <a:rPr b="1" lang="en"/>
              <a:t>Derived</a:t>
            </a:r>
            <a:r>
              <a:rPr lang="en"/>
              <a:t> </a:t>
            </a:r>
            <a:r>
              <a:rPr lang="en"/>
              <a:t>attributes are depicted by a dashed ellipse</a:t>
            </a:r>
            <a:endParaRPr/>
          </a:p>
        </p:txBody>
      </p:sp>
      <p:sp>
        <p:nvSpPr>
          <p:cNvPr id="588" name="Google Shape;588;p73"/>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589" name="Google Shape;589;p73"/>
          <p:cNvPicPr preferRelativeResize="0"/>
          <p:nvPr/>
        </p:nvPicPr>
        <p:blipFill rotWithShape="1">
          <a:blip r:embed="rId3">
            <a:alphaModFix/>
          </a:blip>
          <a:srcRect b="0" l="0" r="0" t="0"/>
          <a:stretch/>
        </p:blipFill>
        <p:spPr>
          <a:xfrm>
            <a:off x="2536229" y="1962150"/>
            <a:ext cx="4300141" cy="2814638"/>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3" name="Shape 593"/>
        <p:cNvGrpSpPr/>
        <p:nvPr/>
      </p:nvGrpSpPr>
      <p:grpSpPr>
        <a:xfrm>
          <a:off x="0" y="0"/>
          <a:ext cx="0" cy="0"/>
          <a:chOff x="0" y="0"/>
          <a:chExt cx="0" cy="0"/>
        </a:xfrm>
      </p:grpSpPr>
      <p:sp>
        <p:nvSpPr>
          <p:cNvPr id="594" name="Google Shape;594;p74"/>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Relationship</a:t>
            </a:r>
            <a:endParaRPr/>
          </a:p>
        </p:txBody>
      </p:sp>
      <p:sp>
        <p:nvSpPr>
          <p:cNvPr id="595" name="Google Shape;595;p74"/>
          <p:cNvSpPr txBox="1"/>
          <p:nvPr>
            <p:ph idx="1" type="body"/>
          </p:nvPr>
        </p:nvSpPr>
        <p:spPr>
          <a:xfrm>
            <a:off x="609598" y="120810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Relationships </a:t>
            </a:r>
            <a:r>
              <a:rPr lang="en"/>
              <a:t>are represented by a diamond-shaped box</a:t>
            </a:r>
            <a:endParaRPr/>
          </a:p>
          <a:p>
            <a:pPr indent="-342900" lvl="1" marL="914400" rtl="0" algn="l">
              <a:spcBef>
                <a:spcPts val="550"/>
              </a:spcBef>
              <a:spcAft>
                <a:spcPts val="0"/>
              </a:spcAft>
              <a:buSzPts val="1800"/>
              <a:buChar char="▶"/>
            </a:pPr>
            <a:r>
              <a:rPr lang="en"/>
              <a:t>The n</a:t>
            </a:r>
            <a:r>
              <a:rPr lang="en"/>
              <a:t>ame of the relationship is written inside the diamond-box</a:t>
            </a:r>
            <a:endParaRPr/>
          </a:p>
          <a:p>
            <a:pPr indent="-342900" lvl="1" marL="914400" rtl="0" algn="l">
              <a:spcBef>
                <a:spcPts val="550"/>
              </a:spcBef>
              <a:spcAft>
                <a:spcPts val="0"/>
              </a:spcAft>
              <a:buSzPts val="1800"/>
              <a:buChar char="▶"/>
            </a:pPr>
            <a:r>
              <a:rPr lang="en"/>
              <a:t>All the entities (rectangles) participating in a relationship, are connected to it by a line</a:t>
            </a:r>
            <a:endParaRPr/>
          </a:p>
        </p:txBody>
      </p:sp>
      <p:sp>
        <p:nvSpPr>
          <p:cNvPr id="596" name="Google Shape;596;p74"/>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
        <p:nvSpPr>
          <p:cNvPr id="597" name="Google Shape;597;p74"/>
          <p:cNvSpPr/>
          <p:nvPr/>
        </p:nvSpPr>
        <p:spPr>
          <a:xfrm>
            <a:off x="2730925" y="3471025"/>
            <a:ext cx="1273800" cy="80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Student</a:t>
            </a:r>
            <a:br>
              <a:rPr lang="en"/>
            </a:br>
            <a:r>
              <a:rPr lang="en">
                <a:solidFill>
                  <a:srgbClr val="C00000"/>
                </a:solidFill>
              </a:rPr>
              <a:t>(ENTITY)</a:t>
            </a:r>
            <a:endParaRPr>
              <a:solidFill>
                <a:srgbClr val="C00000"/>
              </a:solidFill>
            </a:endParaRPr>
          </a:p>
        </p:txBody>
      </p:sp>
      <p:grpSp>
        <p:nvGrpSpPr>
          <p:cNvPr id="598" name="Google Shape;598;p74"/>
          <p:cNvGrpSpPr/>
          <p:nvPr/>
        </p:nvGrpSpPr>
        <p:grpSpPr>
          <a:xfrm>
            <a:off x="4665725" y="3229525"/>
            <a:ext cx="1887000" cy="1287300"/>
            <a:chOff x="2350550" y="3656925"/>
            <a:chExt cx="1887000" cy="1287300"/>
          </a:xfrm>
        </p:grpSpPr>
        <p:sp>
          <p:nvSpPr>
            <p:cNvPr id="599" name="Google Shape;599;p74"/>
            <p:cNvSpPr/>
            <p:nvPr/>
          </p:nvSpPr>
          <p:spPr>
            <a:xfrm>
              <a:off x="2407950" y="3656925"/>
              <a:ext cx="1708500" cy="12873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0" name="Google Shape;600;p74"/>
            <p:cNvSpPr txBox="1"/>
            <p:nvPr/>
          </p:nvSpPr>
          <p:spPr>
            <a:xfrm>
              <a:off x="2350550" y="3862340"/>
              <a:ext cx="1887000" cy="53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Enrolled</a:t>
              </a:r>
              <a:endParaRPr/>
            </a:p>
            <a:p>
              <a:pPr indent="0" lvl="0" marL="0" rtl="0" algn="ctr">
                <a:spcBef>
                  <a:spcPts val="0"/>
                </a:spcBef>
                <a:spcAft>
                  <a:spcPts val="0"/>
                </a:spcAft>
                <a:buNone/>
              </a:pPr>
              <a:r>
                <a:rPr lang="en">
                  <a:solidFill>
                    <a:srgbClr val="C00000"/>
                  </a:solidFill>
                </a:rPr>
                <a:t>(RELATIONSHIP)</a:t>
              </a:r>
              <a:endParaRPr>
                <a:solidFill>
                  <a:srgbClr val="C00000"/>
                </a:solidFill>
              </a:endParaRPr>
            </a:p>
          </p:txBody>
        </p:sp>
      </p:grpSp>
      <p:grpSp>
        <p:nvGrpSpPr>
          <p:cNvPr id="601" name="Google Shape;601;p74"/>
          <p:cNvGrpSpPr/>
          <p:nvPr/>
        </p:nvGrpSpPr>
        <p:grpSpPr>
          <a:xfrm>
            <a:off x="533400" y="2791825"/>
            <a:ext cx="1783500" cy="679200"/>
            <a:chOff x="3567000" y="2977825"/>
            <a:chExt cx="1783500" cy="679200"/>
          </a:xfrm>
        </p:grpSpPr>
        <p:sp>
          <p:nvSpPr>
            <p:cNvPr id="602" name="Google Shape;602;p74"/>
            <p:cNvSpPr/>
            <p:nvPr/>
          </p:nvSpPr>
          <p:spPr>
            <a:xfrm>
              <a:off x="3567000" y="2977825"/>
              <a:ext cx="1783500" cy="679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C00000"/>
                </a:solidFill>
              </a:endParaRPr>
            </a:p>
          </p:txBody>
        </p:sp>
        <p:sp>
          <p:nvSpPr>
            <p:cNvPr id="603" name="Google Shape;603;p74"/>
            <p:cNvSpPr txBox="1"/>
            <p:nvPr/>
          </p:nvSpPr>
          <p:spPr>
            <a:xfrm>
              <a:off x="3768750" y="3009950"/>
              <a:ext cx="1380000" cy="53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Name</a:t>
              </a:r>
              <a:endParaRPr/>
            </a:p>
            <a:p>
              <a:pPr indent="0" lvl="0" marL="0" rtl="0" algn="ctr">
                <a:spcBef>
                  <a:spcPts val="0"/>
                </a:spcBef>
                <a:spcAft>
                  <a:spcPts val="0"/>
                </a:spcAft>
                <a:buNone/>
              </a:pPr>
              <a:r>
                <a:rPr lang="en">
                  <a:solidFill>
                    <a:srgbClr val="C00000"/>
                  </a:solidFill>
                </a:rPr>
                <a:t>(ATTRIBUTE)</a:t>
              </a:r>
              <a:endParaRPr>
                <a:solidFill>
                  <a:srgbClr val="C00000"/>
                </a:solidFill>
              </a:endParaRPr>
            </a:p>
          </p:txBody>
        </p:sp>
      </p:grpSp>
      <p:sp>
        <p:nvSpPr>
          <p:cNvPr id="604" name="Google Shape;604;p74"/>
          <p:cNvSpPr/>
          <p:nvPr/>
        </p:nvSpPr>
        <p:spPr>
          <a:xfrm>
            <a:off x="7213725" y="3471025"/>
            <a:ext cx="1273800" cy="804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Course</a:t>
            </a:r>
            <a:br>
              <a:rPr lang="en"/>
            </a:br>
            <a:r>
              <a:rPr lang="en">
                <a:solidFill>
                  <a:srgbClr val="C00000"/>
                </a:solidFill>
              </a:rPr>
              <a:t>(ENTITY)</a:t>
            </a:r>
            <a:endParaRPr>
              <a:solidFill>
                <a:srgbClr val="C00000"/>
              </a:solidFill>
            </a:endParaRPr>
          </a:p>
        </p:txBody>
      </p:sp>
      <p:cxnSp>
        <p:nvCxnSpPr>
          <p:cNvPr id="605" name="Google Shape;605;p74"/>
          <p:cNvCxnSpPr>
            <a:stCxn id="597" idx="1"/>
            <a:endCxn id="602" idx="4"/>
          </p:cNvCxnSpPr>
          <p:nvPr/>
        </p:nvCxnSpPr>
        <p:spPr>
          <a:xfrm rot="10800000">
            <a:off x="1425025" y="3471175"/>
            <a:ext cx="1305900" cy="402000"/>
          </a:xfrm>
          <a:prstGeom prst="straightConnector1">
            <a:avLst/>
          </a:prstGeom>
          <a:noFill/>
          <a:ln cap="flat" cmpd="sng" w="9525">
            <a:solidFill>
              <a:schemeClr val="dk2"/>
            </a:solidFill>
            <a:prstDash val="solid"/>
            <a:round/>
            <a:headEnd len="med" w="med" type="none"/>
            <a:tailEnd len="med" w="med" type="none"/>
          </a:ln>
        </p:spPr>
      </p:cxnSp>
      <p:cxnSp>
        <p:nvCxnSpPr>
          <p:cNvPr id="606" name="Google Shape;606;p74"/>
          <p:cNvCxnSpPr>
            <a:stCxn id="599" idx="1"/>
            <a:endCxn id="597" idx="3"/>
          </p:cNvCxnSpPr>
          <p:nvPr/>
        </p:nvCxnSpPr>
        <p:spPr>
          <a:xfrm rot="10800000">
            <a:off x="4004625" y="3873175"/>
            <a:ext cx="718500" cy="0"/>
          </a:xfrm>
          <a:prstGeom prst="straightConnector1">
            <a:avLst/>
          </a:prstGeom>
          <a:noFill/>
          <a:ln cap="flat" cmpd="sng" w="9525">
            <a:solidFill>
              <a:schemeClr val="dk2"/>
            </a:solidFill>
            <a:prstDash val="solid"/>
            <a:round/>
            <a:headEnd len="med" w="med" type="none"/>
            <a:tailEnd len="med" w="med" type="none"/>
          </a:ln>
        </p:spPr>
      </p:cxnSp>
      <p:cxnSp>
        <p:nvCxnSpPr>
          <p:cNvPr id="607" name="Google Shape;607;p74"/>
          <p:cNvCxnSpPr>
            <a:stCxn id="599" idx="3"/>
            <a:endCxn id="604" idx="1"/>
          </p:cNvCxnSpPr>
          <p:nvPr/>
        </p:nvCxnSpPr>
        <p:spPr>
          <a:xfrm>
            <a:off x="6431625" y="3873175"/>
            <a:ext cx="7821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1" name="Shape 611"/>
        <p:cNvGrpSpPr/>
        <p:nvPr/>
      </p:nvGrpSpPr>
      <p:grpSpPr>
        <a:xfrm>
          <a:off x="0" y="0"/>
          <a:ext cx="0" cy="0"/>
          <a:chOff x="0" y="0"/>
          <a:chExt cx="0" cy="0"/>
        </a:xfrm>
      </p:grpSpPr>
      <p:sp>
        <p:nvSpPr>
          <p:cNvPr id="612" name="Google Shape;612;p7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Relationship</a:t>
            </a:r>
            <a:endParaRPr/>
          </a:p>
        </p:txBody>
      </p:sp>
      <p:sp>
        <p:nvSpPr>
          <p:cNvPr id="613" name="Google Shape;613;p75"/>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Cardinality and </a:t>
            </a:r>
            <a:r>
              <a:rPr b="1" lang="en"/>
              <a:t>Binary Relationship</a:t>
            </a:r>
            <a:endParaRPr b="1"/>
          </a:p>
          <a:p>
            <a:pPr indent="-342900" lvl="1" marL="914400" rtl="0" algn="l">
              <a:spcBef>
                <a:spcPts val="550"/>
              </a:spcBef>
              <a:spcAft>
                <a:spcPts val="0"/>
              </a:spcAft>
              <a:buSzPts val="1800"/>
              <a:buChar char="▶"/>
            </a:pPr>
            <a:r>
              <a:rPr lang="en"/>
              <a:t>Cardinality is the number of instances of an entity from a relation that can be associated with the relation</a:t>
            </a:r>
            <a:endParaRPr/>
          </a:p>
          <a:p>
            <a:pPr indent="-342900" lvl="1" marL="914400" rtl="0" algn="l">
              <a:spcBef>
                <a:spcPts val="550"/>
              </a:spcBef>
              <a:spcAft>
                <a:spcPts val="0"/>
              </a:spcAft>
              <a:buSzPts val="1800"/>
              <a:buChar char="▶"/>
            </a:pPr>
            <a:r>
              <a:rPr lang="en"/>
              <a:t>A </a:t>
            </a:r>
            <a:r>
              <a:rPr b="1" lang="en"/>
              <a:t>binary relationship</a:t>
            </a:r>
            <a:r>
              <a:rPr lang="en"/>
              <a:t> is where only two entities are involved, such as artist and song</a:t>
            </a:r>
            <a:endParaRPr/>
          </a:p>
          <a:p>
            <a:pPr indent="0" lvl="0" marL="0" rtl="0" algn="l">
              <a:spcBef>
                <a:spcPts val="700"/>
              </a:spcBef>
              <a:spcAft>
                <a:spcPts val="0"/>
              </a:spcAft>
              <a:buNone/>
            </a:pPr>
            <a:r>
              <a:t/>
            </a:r>
            <a:endParaRPr/>
          </a:p>
        </p:txBody>
      </p:sp>
      <p:sp>
        <p:nvSpPr>
          <p:cNvPr id="614" name="Google Shape;614;p7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descr="File:Erd-entity-relationship-example1.svg" id="615" name="Google Shape;615;p75"/>
          <p:cNvPicPr preferRelativeResize="0"/>
          <p:nvPr/>
        </p:nvPicPr>
        <p:blipFill rotWithShape="1">
          <a:blip r:embed="rId3">
            <a:alphaModFix/>
          </a:blip>
          <a:srcRect b="0" l="0" r="0" t="0"/>
          <a:stretch/>
        </p:blipFill>
        <p:spPr>
          <a:xfrm>
            <a:off x="1613750" y="3115850"/>
            <a:ext cx="4531950" cy="9448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9" name="Shape 619"/>
        <p:cNvGrpSpPr/>
        <p:nvPr/>
      </p:nvGrpSpPr>
      <p:grpSpPr>
        <a:xfrm>
          <a:off x="0" y="0"/>
          <a:ext cx="0" cy="0"/>
          <a:chOff x="0" y="0"/>
          <a:chExt cx="0" cy="0"/>
        </a:xfrm>
      </p:grpSpPr>
      <p:pic>
        <p:nvPicPr>
          <p:cNvPr id="620" name="Google Shape;620;p76"/>
          <p:cNvPicPr preferRelativeResize="0"/>
          <p:nvPr/>
        </p:nvPicPr>
        <p:blipFill rotWithShape="1">
          <a:blip r:embed="rId3">
            <a:alphaModFix/>
          </a:blip>
          <a:srcRect b="0" l="0" r="0" t="0"/>
          <a:stretch/>
        </p:blipFill>
        <p:spPr>
          <a:xfrm>
            <a:off x="3352800" y="3419334"/>
            <a:ext cx="5486400" cy="1527858"/>
          </a:xfrm>
          <a:prstGeom prst="rect">
            <a:avLst/>
          </a:prstGeom>
          <a:noFill/>
          <a:ln>
            <a:noFill/>
          </a:ln>
        </p:spPr>
      </p:pic>
      <p:sp>
        <p:nvSpPr>
          <p:cNvPr id="621" name="Google Shape;621;p76"/>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Questrial"/>
              <a:buNone/>
            </a:pPr>
            <a:r>
              <a:rPr lang="en"/>
              <a:t>Relationship Cardinalities</a:t>
            </a:r>
            <a:endParaRPr/>
          </a:p>
        </p:txBody>
      </p:sp>
      <p:sp>
        <p:nvSpPr>
          <p:cNvPr id="622" name="Google Shape;622;p76"/>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One-to-one </a:t>
            </a:r>
            <a:r>
              <a:rPr lang="en"/>
              <a:t>− When only one instance of an entity is associated with the relationship, it is marked as </a:t>
            </a:r>
            <a:r>
              <a:rPr b="1" lang="en"/>
              <a:t>'</a:t>
            </a:r>
            <a:r>
              <a:rPr b="1" lang="en"/>
              <a:t>1:1</a:t>
            </a:r>
            <a:r>
              <a:rPr b="1" lang="en"/>
              <a:t>'</a:t>
            </a:r>
            <a:r>
              <a:rPr lang="en"/>
              <a:t>. </a:t>
            </a:r>
            <a:endParaRPr/>
          </a:p>
          <a:p>
            <a:pPr indent="-368300" lvl="0" marL="457200" rtl="0" algn="l">
              <a:spcBef>
                <a:spcPts val="700"/>
              </a:spcBef>
              <a:spcAft>
                <a:spcPts val="0"/>
              </a:spcAft>
              <a:buSzPts val="2200"/>
              <a:buChar char="◻"/>
            </a:pPr>
            <a:r>
              <a:rPr lang="en"/>
              <a:t>The following image reflects that only </a:t>
            </a:r>
            <a:r>
              <a:rPr lang="en">
                <a:solidFill>
                  <a:srgbClr val="0070C0"/>
                </a:solidFill>
              </a:rPr>
              <a:t>one instance of each entity</a:t>
            </a:r>
            <a:r>
              <a:rPr lang="en"/>
              <a:t> should be associated with the relationship. </a:t>
            </a:r>
            <a:endParaRPr/>
          </a:p>
          <a:p>
            <a:pPr indent="-368300" lvl="0" marL="457200" rtl="0" algn="l">
              <a:spcBef>
                <a:spcPts val="700"/>
              </a:spcBef>
              <a:spcAft>
                <a:spcPts val="0"/>
              </a:spcAft>
              <a:buSzPts val="2200"/>
              <a:buChar char="◻"/>
            </a:pPr>
            <a:r>
              <a:rPr lang="en"/>
              <a:t>It depicts </a:t>
            </a:r>
            <a:r>
              <a:rPr b="1" lang="en"/>
              <a:t>one-to-one</a:t>
            </a:r>
            <a:r>
              <a:rPr lang="en"/>
              <a:t> relationship</a:t>
            </a:r>
            <a:endParaRPr/>
          </a:p>
        </p:txBody>
      </p:sp>
      <p:sp>
        <p:nvSpPr>
          <p:cNvPr id="623" name="Google Shape;623;p76"/>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7" name="Shape 627"/>
        <p:cNvGrpSpPr/>
        <p:nvPr/>
      </p:nvGrpSpPr>
      <p:grpSpPr>
        <a:xfrm>
          <a:off x="0" y="0"/>
          <a:ext cx="0" cy="0"/>
          <a:chOff x="0" y="0"/>
          <a:chExt cx="0" cy="0"/>
        </a:xfrm>
      </p:grpSpPr>
      <p:pic>
        <p:nvPicPr>
          <p:cNvPr id="628" name="Google Shape;628;p77"/>
          <p:cNvPicPr preferRelativeResize="0"/>
          <p:nvPr/>
        </p:nvPicPr>
        <p:blipFill rotWithShape="1">
          <a:blip r:embed="rId3">
            <a:alphaModFix/>
          </a:blip>
          <a:srcRect b="0" l="0" r="0" t="0"/>
          <a:stretch/>
        </p:blipFill>
        <p:spPr>
          <a:xfrm>
            <a:off x="3419592" y="3500893"/>
            <a:ext cx="5419607" cy="1509257"/>
          </a:xfrm>
          <a:prstGeom prst="rect">
            <a:avLst/>
          </a:prstGeom>
          <a:noFill/>
          <a:ln>
            <a:noFill/>
          </a:ln>
        </p:spPr>
      </p:pic>
      <p:sp>
        <p:nvSpPr>
          <p:cNvPr id="629" name="Google Shape;629;p77"/>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Relationship Cardinalities (2)</a:t>
            </a:r>
            <a:endParaRPr/>
          </a:p>
        </p:txBody>
      </p:sp>
      <p:sp>
        <p:nvSpPr>
          <p:cNvPr id="630" name="Google Shape;630;p77"/>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One-to-many</a:t>
            </a:r>
            <a:r>
              <a:rPr lang="en"/>
              <a:t> − When more than one instance of an entity is associated with a relationship, it is marked as </a:t>
            </a:r>
            <a:r>
              <a:rPr b="1" lang="en"/>
              <a:t>'1:N</a:t>
            </a:r>
            <a:r>
              <a:rPr b="1" lang="en"/>
              <a:t>'</a:t>
            </a:r>
            <a:r>
              <a:rPr lang="en"/>
              <a:t>. </a:t>
            </a:r>
            <a:endParaRPr/>
          </a:p>
          <a:p>
            <a:pPr indent="-368300" lvl="0" marL="457200" rtl="0" algn="l">
              <a:spcBef>
                <a:spcPts val="700"/>
              </a:spcBef>
              <a:spcAft>
                <a:spcPts val="0"/>
              </a:spcAft>
              <a:buSzPts val="2200"/>
              <a:buChar char="◻"/>
            </a:pPr>
            <a:r>
              <a:rPr lang="en"/>
              <a:t>The following image reflects that </a:t>
            </a:r>
            <a:r>
              <a:rPr lang="en">
                <a:solidFill>
                  <a:srgbClr val="0070C0"/>
                </a:solidFill>
              </a:rPr>
              <a:t>only one instance of an entity on the left</a:t>
            </a:r>
            <a:r>
              <a:rPr lang="en"/>
              <a:t> and </a:t>
            </a:r>
            <a:r>
              <a:rPr lang="en">
                <a:solidFill>
                  <a:srgbClr val="C00000"/>
                </a:solidFill>
              </a:rPr>
              <a:t>more than one instance of an entity on the right</a:t>
            </a:r>
            <a:r>
              <a:rPr lang="en"/>
              <a:t> can be associated with the relationship. </a:t>
            </a:r>
            <a:endParaRPr/>
          </a:p>
          <a:p>
            <a:pPr indent="-368300" lvl="0" marL="457200" rtl="0" algn="l">
              <a:spcBef>
                <a:spcPts val="700"/>
              </a:spcBef>
              <a:spcAft>
                <a:spcPts val="0"/>
              </a:spcAft>
              <a:buSzPts val="2200"/>
              <a:buChar char="◻"/>
            </a:pPr>
            <a:r>
              <a:rPr lang="en"/>
              <a:t>It depicts </a:t>
            </a:r>
            <a:r>
              <a:rPr b="1" lang="en"/>
              <a:t>one-to-many</a:t>
            </a:r>
            <a:r>
              <a:rPr lang="en"/>
              <a:t> relationship</a:t>
            </a:r>
            <a:endParaRPr/>
          </a:p>
        </p:txBody>
      </p:sp>
      <p:sp>
        <p:nvSpPr>
          <p:cNvPr id="631" name="Google Shape;631;p77"/>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6" name="Shape 636"/>
        <p:cNvGrpSpPr/>
        <p:nvPr/>
      </p:nvGrpSpPr>
      <p:grpSpPr>
        <a:xfrm>
          <a:off x="0" y="0"/>
          <a:ext cx="0" cy="0"/>
          <a:chOff x="0" y="0"/>
          <a:chExt cx="0" cy="0"/>
        </a:xfrm>
      </p:grpSpPr>
      <p:pic>
        <p:nvPicPr>
          <p:cNvPr id="637" name="Google Shape;637;p78"/>
          <p:cNvPicPr preferRelativeResize="0"/>
          <p:nvPr/>
        </p:nvPicPr>
        <p:blipFill rotWithShape="1">
          <a:blip r:embed="rId3">
            <a:alphaModFix/>
          </a:blip>
          <a:srcRect b="0" l="0" r="0" t="0"/>
          <a:stretch/>
        </p:blipFill>
        <p:spPr>
          <a:xfrm>
            <a:off x="3429000" y="3510180"/>
            <a:ext cx="5386256" cy="1499970"/>
          </a:xfrm>
          <a:prstGeom prst="rect">
            <a:avLst/>
          </a:prstGeom>
          <a:noFill/>
          <a:ln>
            <a:noFill/>
          </a:ln>
        </p:spPr>
      </p:pic>
      <p:sp>
        <p:nvSpPr>
          <p:cNvPr id="638" name="Google Shape;638;p78"/>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Relationship Cardinalities (3)</a:t>
            </a:r>
            <a:endParaRPr/>
          </a:p>
        </p:txBody>
      </p:sp>
      <p:sp>
        <p:nvSpPr>
          <p:cNvPr id="639" name="Google Shape;639;p78"/>
          <p:cNvSpPr txBox="1"/>
          <p:nvPr>
            <p:ph idx="1" type="body"/>
          </p:nvPr>
        </p:nvSpPr>
        <p:spPr>
          <a:xfrm>
            <a:off x="609600" y="1200150"/>
            <a:ext cx="8153400" cy="339471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Many-to-one</a:t>
            </a:r>
            <a:r>
              <a:rPr lang="en"/>
              <a:t> − When more than one instance of an entity is associated with the relationship, it is marked as </a:t>
            </a:r>
            <a:r>
              <a:rPr b="1" lang="en"/>
              <a:t>'N:1</a:t>
            </a:r>
            <a:r>
              <a:rPr b="1" lang="en"/>
              <a:t>'</a:t>
            </a:r>
            <a:r>
              <a:rPr lang="en"/>
              <a:t>. </a:t>
            </a:r>
            <a:endParaRPr/>
          </a:p>
          <a:p>
            <a:pPr indent="-368300" lvl="0" marL="457200" rtl="0" algn="l">
              <a:spcBef>
                <a:spcPts val="700"/>
              </a:spcBef>
              <a:spcAft>
                <a:spcPts val="0"/>
              </a:spcAft>
              <a:buSzPts val="2200"/>
              <a:buChar char="◻"/>
            </a:pPr>
            <a:r>
              <a:rPr lang="en"/>
              <a:t>The following image reflects that </a:t>
            </a:r>
            <a:r>
              <a:rPr lang="en">
                <a:solidFill>
                  <a:srgbClr val="0070C0"/>
                </a:solidFill>
              </a:rPr>
              <a:t>more than one instance of an entity on the left</a:t>
            </a:r>
            <a:r>
              <a:rPr lang="en"/>
              <a:t> and </a:t>
            </a:r>
            <a:r>
              <a:rPr lang="en">
                <a:solidFill>
                  <a:srgbClr val="C00000"/>
                </a:solidFill>
              </a:rPr>
              <a:t>only one instance of an entity on the right</a:t>
            </a:r>
            <a:r>
              <a:rPr lang="en"/>
              <a:t> can be associated with the relationship. </a:t>
            </a:r>
            <a:endParaRPr/>
          </a:p>
          <a:p>
            <a:pPr indent="-368300" lvl="0" marL="457200" rtl="0" algn="l">
              <a:spcBef>
                <a:spcPts val="700"/>
              </a:spcBef>
              <a:spcAft>
                <a:spcPts val="0"/>
              </a:spcAft>
              <a:buSzPts val="2200"/>
              <a:buChar char="◻"/>
            </a:pPr>
            <a:r>
              <a:rPr lang="en"/>
              <a:t>It depicts </a:t>
            </a:r>
            <a:r>
              <a:rPr b="1" lang="en"/>
              <a:t>many-to-one</a:t>
            </a:r>
            <a:r>
              <a:rPr lang="en"/>
              <a:t> relationship</a:t>
            </a:r>
            <a:endParaRPr/>
          </a:p>
        </p:txBody>
      </p:sp>
      <p:sp>
        <p:nvSpPr>
          <p:cNvPr id="640" name="Google Shape;640;p78"/>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4" name="Shape 644"/>
        <p:cNvGrpSpPr/>
        <p:nvPr/>
      </p:nvGrpSpPr>
      <p:grpSpPr>
        <a:xfrm>
          <a:off x="0" y="0"/>
          <a:ext cx="0" cy="0"/>
          <a:chOff x="0" y="0"/>
          <a:chExt cx="0" cy="0"/>
        </a:xfrm>
      </p:grpSpPr>
      <p:sp>
        <p:nvSpPr>
          <p:cNvPr id="645" name="Google Shape;645;p79"/>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Relationship Cardinalities (4)</a:t>
            </a:r>
            <a:endParaRPr/>
          </a:p>
        </p:txBody>
      </p:sp>
      <p:sp>
        <p:nvSpPr>
          <p:cNvPr id="646" name="Google Shape;646;p79"/>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Many-to-many</a:t>
            </a:r>
            <a:r>
              <a:rPr lang="en"/>
              <a:t> − The following image reflects that </a:t>
            </a:r>
            <a:r>
              <a:rPr lang="en">
                <a:solidFill>
                  <a:srgbClr val="0070C0"/>
                </a:solidFill>
              </a:rPr>
              <a:t>more than one instance of an entity on the left</a:t>
            </a:r>
            <a:r>
              <a:rPr lang="en"/>
              <a:t> and </a:t>
            </a:r>
            <a:r>
              <a:rPr lang="en">
                <a:solidFill>
                  <a:srgbClr val="C00000"/>
                </a:solidFill>
              </a:rPr>
              <a:t>more than one instance of an entity on the right</a:t>
            </a:r>
            <a:r>
              <a:rPr lang="en"/>
              <a:t> can be associated with the relationship. </a:t>
            </a:r>
            <a:endParaRPr/>
          </a:p>
          <a:p>
            <a:pPr indent="-368300" lvl="0" marL="457200" rtl="0" algn="l">
              <a:spcBef>
                <a:spcPts val="0"/>
              </a:spcBef>
              <a:spcAft>
                <a:spcPts val="0"/>
              </a:spcAft>
              <a:buSzPts val="2200"/>
              <a:buChar char="◻"/>
            </a:pPr>
            <a:r>
              <a:rPr lang="en"/>
              <a:t>It depicts </a:t>
            </a:r>
            <a:r>
              <a:rPr b="1" lang="en"/>
              <a:t>many-to-many</a:t>
            </a:r>
            <a:r>
              <a:rPr lang="en"/>
              <a:t> relationship</a:t>
            </a:r>
            <a:endParaRPr/>
          </a:p>
        </p:txBody>
      </p:sp>
      <p:sp>
        <p:nvSpPr>
          <p:cNvPr id="647" name="Google Shape;647;p79"/>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648" name="Google Shape;648;p79"/>
          <p:cNvPicPr preferRelativeResize="0"/>
          <p:nvPr/>
        </p:nvPicPr>
        <p:blipFill rotWithShape="1">
          <a:blip r:embed="rId3">
            <a:alphaModFix/>
          </a:blip>
          <a:srcRect b="0" l="0" r="0" t="0"/>
          <a:stretch/>
        </p:blipFill>
        <p:spPr>
          <a:xfrm>
            <a:off x="2071687" y="3378240"/>
            <a:ext cx="5153025" cy="143502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2" name="Shape 652"/>
        <p:cNvGrpSpPr/>
        <p:nvPr/>
      </p:nvGrpSpPr>
      <p:grpSpPr>
        <a:xfrm>
          <a:off x="0" y="0"/>
          <a:ext cx="0" cy="0"/>
          <a:chOff x="0" y="0"/>
          <a:chExt cx="0" cy="0"/>
        </a:xfrm>
      </p:grpSpPr>
      <p:pic>
        <p:nvPicPr>
          <p:cNvPr id="653" name="Google Shape;653;p80"/>
          <p:cNvPicPr preferRelativeResize="0"/>
          <p:nvPr/>
        </p:nvPicPr>
        <p:blipFill rotWithShape="1">
          <a:blip r:embed="rId3">
            <a:alphaModFix/>
          </a:blip>
          <a:srcRect b="0" l="0" r="0" t="0"/>
          <a:stretch/>
        </p:blipFill>
        <p:spPr>
          <a:xfrm>
            <a:off x="1233487" y="3763569"/>
            <a:ext cx="3933825" cy="1095496"/>
          </a:xfrm>
          <a:prstGeom prst="rect">
            <a:avLst/>
          </a:prstGeom>
          <a:noFill/>
          <a:ln>
            <a:noFill/>
          </a:ln>
        </p:spPr>
      </p:pic>
      <p:sp>
        <p:nvSpPr>
          <p:cNvPr id="654" name="Google Shape;654;p80"/>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240"/>
              <a:buFont typeface="Questrial"/>
              <a:buNone/>
            </a:pPr>
            <a:r>
              <a:rPr lang="en"/>
              <a:t>Participation Constraints</a:t>
            </a:r>
            <a:endParaRPr/>
          </a:p>
        </p:txBody>
      </p:sp>
      <p:sp>
        <p:nvSpPr>
          <p:cNvPr id="655" name="Google Shape;655;p80"/>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Total Participation</a:t>
            </a:r>
            <a:endParaRPr b="1"/>
          </a:p>
          <a:p>
            <a:pPr indent="-342900" lvl="1" marL="914400" rtl="0" algn="l">
              <a:spcBef>
                <a:spcPts val="550"/>
              </a:spcBef>
              <a:spcAft>
                <a:spcPts val="0"/>
              </a:spcAft>
              <a:buSzPts val="1800"/>
              <a:buChar char="▶"/>
            </a:pPr>
            <a:r>
              <a:rPr lang="en"/>
              <a:t>When e</a:t>
            </a:r>
            <a:r>
              <a:rPr lang="en"/>
              <a:t>ach entity is involved in the relationship</a:t>
            </a:r>
            <a:r>
              <a:rPr lang="en"/>
              <a:t> set.</a:t>
            </a:r>
            <a:r>
              <a:rPr lang="en"/>
              <a:t> </a:t>
            </a:r>
            <a:endParaRPr/>
          </a:p>
          <a:p>
            <a:pPr indent="-342900" lvl="1" marL="914400" rtl="0" algn="l">
              <a:spcBef>
                <a:spcPts val="550"/>
              </a:spcBef>
              <a:spcAft>
                <a:spcPts val="0"/>
              </a:spcAft>
              <a:buSzPts val="1800"/>
              <a:buChar char="▶"/>
            </a:pPr>
            <a:r>
              <a:rPr lang="en"/>
              <a:t>Total participation is represented </a:t>
            </a:r>
            <a:r>
              <a:rPr lang="en">
                <a:solidFill>
                  <a:srgbClr val="0070C0"/>
                </a:solidFill>
              </a:rPr>
              <a:t>by double lines</a:t>
            </a:r>
            <a:r>
              <a:rPr lang="en"/>
              <a:t>.</a:t>
            </a:r>
            <a:endParaRPr/>
          </a:p>
          <a:p>
            <a:pPr indent="-368300" lvl="0" marL="457200" rtl="0" algn="l">
              <a:spcBef>
                <a:spcPts val="700"/>
              </a:spcBef>
              <a:spcAft>
                <a:spcPts val="0"/>
              </a:spcAft>
              <a:buSzPts val="2200"/>
              <a:buChar char="◻"/>
            </a:pPr>
            <a:r>
              <a:rPr b="1" lang="en"/>
              <a:t>Partial participation</a:t>
            </a:r>
            <a:endParaRPr b="1"/>
          </a:p>
          <a:p>
            <a:pPr indent="-342900" lvl="1" marL="914400" rtl="0" algn="l">
              <a:spcBef>
                <a:spcPts val="550"/>
              </a:spcBef>
              <a:spcAft>
                <a:spcPts val="0"/>
              </a:spcAft>
              <a:buSzPts val="1800"/>
              <a:buChar char="▶"/>
            </a:pPr>
            <a:r>
              <a:rPr lang="en"/>
              <a:t>Not all entities are involved in the relationship. </a:t>
            </a:r>
            <a:endParaRPr/>
          </a:p>
          <a:p>
            <a:pPr indent="-342900" lvl="1" marL="914400" rtl="0" algn="l">
              <a:spcBef>
                <a:spcPts val="550"/>
              </a:spcBef>
              <a:spcAft>
                <a:spcPts val="0"/>
              </a:spcAft>
              <a:buSzPts val="1800"/>
              <a:buChar char="▶"/>
            </a:pPr>
            <a:r>
              <a:rPr lang="en"/>
              <a:t>Partial participation is represented </a:t>
            </a:r>
            <a:r>
              <a:rPr lang="en">
                <a:solidFill>
                  <a:srgbClr val="C00000"/>
                </a:solidFill>
              </a:rPr>
              <a:t>by single lines</a:t>
            </a:r>
            <a:r>
              <a:rPr lang="en"/>
              <a:t>.</a:t>
            </a:r>
            <a:endParaRPr/>
          </a:p>
        </p:txBody>
      </p:sp>
      <p:sp>
        <p:nvSpPr>
          <p:cNvPr id="656" name="Google Shape;656;p80"/>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0" name="Shape 660"/>
        <p:cNvGrpSpPr/>
        <p:nvPr/>
      </p:nvGrpSpPr>
      <p:grpSpPr>
        <a:xfrm>
          <a:off x="0" y="0"/>
          <a:ext cx="0" cy="0"/>
          <a:chOff x="0" y="0"/>
          <a:chExt cx="0" cy="0"/>
        </a:xfrm>
      </p:grpSpPr>
      <p:sp>
        <p:nvSpPr>
          <p:cNvPr id="661" name="Google Shape;661;p81"/>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240"/>
              <a:buFont typeface="Questrial"/>
              <a:buNone/>
            </a:pPr>
            <a:r>
              <a:rPr lang="en"/>
              <a:t>Participation Constraints (2)</a:t>
            </a:r>
            <a:endParaRPr/>
          </a:p>
        </p:txBody>
      </p:sp>
      <p:sp>
        <p:nvSpPr>
          <p:cNvPr id="662" name="Google Shape;662;p81"/>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marR="0" rtl="0" algn="l">
              <a:lnSpc>
                <a:spcPct val="115000"/>
              </a:lnSpc>
              <a:spcBef>
                <a:spcPts val="700"/>
              </a:spcBef>
              <a:spcAft>
                <a:spcPts val="0"/>
              </a:spcAft>
              <a:buSzPts val="2200"/>
              <a:buChar char="◻"/>
            </a:pPr>
            <a:r>
              <a:rPr lang="en"/>
              <a:t>For example: A </a:t>
            </a:r>
            <a:r>
              <a:rPr b="1" lang="en"/>
              <a:t>Class</a:t>
            </a:r>
            <a:r>
              <a:rPr lang="en"/>
              <a:t> entity cannot exist unless it is related to a </a:t>
            </a:r>
            <a:r>
              <a:rPr b="1" lang="en"/>
              <a:t>Faculty</a:t>
            </a:r>
            <a:r>
              <a:rPr lang="en"/>
              <a:t> member entity</a:t>
            </a:r>
            <a:endParaRPr b="1"/>
          </a:p>
        </p:txBody>
      </p:sp>
      <p:sp>
        <p:nvSpPr>
          <p:cNvPr id="663" name="Google Shape;663;p81"/>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664" name="Google Shape;664;p81"/>
          <p:cNvPicPr preferRelativeResize="0"/>
          <p:nvPr/>
        </p:nvPicPr>
        <p:blipFill>
          <a:blip r:embed="rId3">
            <a:alphaModFix/>
          </a:blip>
          <a:stretch>
            <a:fillRect/>
          </a:stretch>
        </p:blipFill>
        <p:spPr>
          <a:xfrm>
            <a:off x="2936750" y="2307038"/>
            <a:ext cx="3505200" cy="18192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9" name="Shape 669"/>
        <p:cNvGrpSpPr/>
        <p:nvPr/>
      </p:nvGrpSpPr>
      <p:grpSpPr>
        <a:xfrm>
          <a:off x="0" y="0"/>
          <a:ext cx="0" cy="0"/>
          <a:chOff x="0" y="0"/>
          <a:chExt cx="0" cy="0"/>
        </a:xfrm>
      </p:grpSpPr>
      <p:sp>
        <p:nvSpPr>
          <p:cNvPr id="670" name="Google Shape;670;p82"/>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Generalization</a:t>
            </a:r>
            <a:endParaRPr/>
          </a:p>
        </p:txBody>
      </p:sp>
      <p:sp>
        <p:nvSpPr>
          <p:cNvPr id="671" name="Google Shape;671;p82"/>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lang="en"/>
              <a:t>The process of generalizing entities, where the generalized entities contain the properties of all the generalized entities, is called </a:t>
            </a:r>
            <a:r>
              <a:rPr b="1" lang="en"/>
              <a:t>generalization</a:t>
            </a:r>
            <a:r>
              <a:rPr lang="en"/>
              <a:t>. </a:t>
            </a:r>
            <a:endParaRPr/>
          </a:p>
          <a:p>
            <a:pPr indent="-368300" lvl="0" marL="457200" rtl="0" algn="l">
              <a:spcBef>
                <a:spcPts val="700"/>
              </a:spcBef>
              <a:spcAft>
                <a:spcPts val="0"/>
              </a:spcAft>
              <a:buSzPts val="2200"/>
              <a:buChar char="◻"/>
            </a:pPr>
            <a:r>
              <a:rPr lang="en"/>
              <a:t>In generalization, a number of entities are brought together into one generalized entity based on their similar characteristics. </a:t>
            </a:r>
            <a:endParaRPr/>
          </a:p>
        </p:txBody>
      </p:sp>
      <p:sp>
        <p:nvSpPr>
          <p:cNvPr id="672" name="Google Shape;672;p82"/>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pic>
        <p:nvPicPr>
          <p:cNvPr id="673" name="Google Shape;673;p82"/>
          <p:cNvPicPr preferRelativeResize="0"/>
          <p:nvPr/>
        </p:nvPicPr>
        <p:blipFill rotWithShape="1">
          <a:blip r:embed="rId3">
            <a:alphaModFix/>
          </a:blip>
          <a:srcRect b="0" l="0" r="0" t="0"/>
          <a:stretch/>
        </p:blipFill>
        <p:spPr>
          <a:xfrm>
            <a:off x="3889550" y="3554375"/>
            <a:ext cx="4686300" cy="127411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7" name="Shape 677"/>
        <p:cNvGrpSpPr/>
        <p:nvPr/>
      </p:nvGrpSpPr>
      <p:grpSpPr>
        <a:xfrm>
          <a:off x="0" y="0"/>
          <a:ext cx="0" cy="0"/>
          <a:chOff x="0" y="0"/>
          <a:chExt cx="0" cy="0"/>
        </a:xfrm>
      </p:grpSpPr>
      <p:sp>
        <p:nvSpPr>
          <p:cNvPr id="678" name="Google Shape;678;p83"/>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Specialization</a:t>
            </a:r>
            <a:endParaRPr/>
          </a:p>
        </p:txBody>
      </p:sp>
      <p:sp>
        <p:nvSpPr>
          <p:cNvPr id="679" name="Google Shape;679;p83"/>
          <p:cNvSpPr txBox="1"/>
          <p:nvPr>
            <p:ph idx="1" type="body"/>
          </p:nvPr>
        </p:nvSpPr>
        <p:spPr>
          <a:xfrm>
            <a:off x="609600" y="1192175"/>
            <a:ext cx="5181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Specialization </a:t>
            </a:r>
            <a:r>
              <a:rPr lang="en"/>
              <a:t>is the opposite of generalization</a:t>
            </a:r>
            <a:endParaRPr/>
          </a:p>
          <a:p>
            <a:pPr indent="-368300" lvl="0" marL="457200" rtl="0" algn="l">
              <a:spcBef>
                <a:spcPts val="700"/>
              </a:spcBef>
              <a:spcAft>
                <a:spcPts val="0"/>
              </a:spcAft>
              <a:buSzPts val="2200"/>
              <a:buChar char="◻"/>
            </a:pPr>
            <a:r>
              <a:rPr lang="en"/>
              <a:t>In specialization, a group of entities is divided into </a:t>
            </a:r>
            <a:r>
              <a:rPr lang="en"/>
              <a:t>subgroups</a:t>
            </a:r>
            <a:r>
              <a:rPr lang="en"/>
              <a:t> based on their characteristics</a:t>
            </a:r>
            <a:endParaRPr/>
          </a:p>
        </p:txBody>
      </p:sp>
      <p:sp>
        <p:nvSpPr>
          <p:cNvPr id="680" name="Google Shape;680;p83"/>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681" name="Google Shape;681;p83"/>
          <p:cNvPicPr preferRelativeResize="0"/>
          <p:nvPr>
            <p:ph idx="2" type="body"/>
          </p:nvPr>
        </p:nvPicPr>
        <p:blipFill rotWithShape="1">
          <a:blip r:embed="rId3">
            <a:alphaModFix/>
          </a:blip>
          <a:srcRect b="0" l="0" r="0" t="0"/>
          <a:stretch/>
        </p:blipFill>
        <p:spPr>
          <a:xfrm>
            <a:off x="4845050" y="1378702"/>
            <a:ext cx="3886200" cy="305602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5" name="Shape 685"/>
        <p:cNvGrpSpPr/>
        <p:nvPr/>
      </p:nvGrpSpPr>
      <p:grpSpPr>
        <a:xfrm>
          <a:off x="0" y="0"/>
          <a:ext cx="0" cy="0"/>
          <a:chOff x="0" y="0"/>
          <a:chExt cx="0" cy="0"/>
        </a:xfrm>
      </p:grpSpPr>
      <p:sp>
        <p:nvSpPr>
          <p:cNvPr id="686" name="Google Shape;686;p84"/>
          <p:cNvSpPr txBox="1"/>
          <p:nvPr>
            <p:ph type="title"/>
          </p:nvPr>
        </p:nvSpPr>
        <p:spPr>
          <a:xfrm>
            <a:off x="609600" y="171450"/>
            <a:ext cx="8153400" cy="7429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Inheritance</a:t>
            </a:r>
            <a:endParaRPr/>
          </a:p>
        </p:txBody>
      </p:sp>
      <p:sp>
        <p:nvSpPr>
          <p:cNvPr id="687" name="Google Shape;687;p84"/>
          <p:cNvSpPr txBox="1"/>
          <p:nvPr>
            <p:ph idx="1" type="body"/>
          </p:nvPr>
        </p:nvSpPr>
        <p:spPr>
          <a:xfrm>
            <a:off x="609600" y="1192175"/>
            <a:ext cx="4419600" cy="3429000"/>
          </a:xfrm>
          <a:prstGeom prst="rect">
            <a:avLst/>
          </a:prstGeom>
          <a:noFill/>
          <a:ln>
            <a:noFill/>
          </a:ln>
        </p:spPr>
        <p:txBody>
          <a:bodyPr anchorCtr="0" anchor="t" bIns="45700" lIns="91425" spcFirstLastPara="1" rIns="91425" wrap="square" tIns="45700">
            <a:noAutofit/>
          </a:bodyPr>
          <a:lstStyle/>
          <a:p>
            <a:pPr indent="-368300" lvl="0" marL="457200" rtl="0" algn="l">
              <a:spcBef>
                <a:spcPts val="700"/>
              </a:spcBef>
              <a:spcAft>
                <a:spcPts val="0"/>
              </a:spcAft>
              <a:buSzPts val="2200"/>
              <a:buChar char="◻"/>
            </a:pPr>
            <a:r>
              <a:rPr b="1" lang="en"/>
              <a:t>Inheritance </a:t>
            </a:r>
            <a:r>
              <a:rPr lang="en"/>
              <a:t>is an important feature of Generalization and Specialization</a:t>
            </a:r>
            <a:endParaRPr/>
          </a:p>
          <a:p>
            <a:pPr indent="-368300" lvl="0" marL="457200" rtl="0" algn="l">
              <a:spcBef>
                <a:spcPts val="700"/>
              </a:spcBef>
              <a:spcAft>
                <a:spcPts val="0"/>
              </a:spcAft>
              <a:buSzPts val="2200"/>
              <a:buChar char="◻"/>
            </a:pPr>
            <a:r>
              <a:rPr lang="en"/>
              <a:t>It allows lower-level entities to inherit the attributes of higher-level entities</a:t>
            </a:r>
            <a:endParaRPr/>
          </a:p>
        </p:txBody>
      </p:sp>
      <p:sp>
        <p:nvSpPr>
          <p:cNvPr id="688" name="Google Shape;688;p84"/>
          <p:cNvSpPr txBox="1"/>
          <p:nvPr>
            <p:ph idx="12" type="sldNum"/>
          </p:nvPr>
        </p:nvSpPr>
        <p:spPr>
          <a:xfrm>
            <a:off x="0" y="954167"/>
            <a:ext cx="533400" cy="1833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
              <a:t>‹#›</a:t>
            </a:fld>
            <a:endParaRPr/>
          </a:p>
        </p:txBody>
      </p:sp>
      <p:pic>
        <p:nvPicPr>
          <p:cNvPr id="689" name="Google Shape;689;p84"/>
          <p:cNvPicPr preferRelativeResize="0"/>
          <p:nvPr>
            <p:ph idx="2" type="body"/>
          </p:nvPr>
        </p:nvPicPr>
        <p:blipFill rotWithShape="1">
          <a:blip r:embed="rId3">
            <a:alphaModFix/>
          </a:blip>
          <a:srcRect b="0" l="0" r="0" t="0"/>
          <a:stretch/>
        </p:blipFill>
        <p:spPr>
          <a:xfrm>
            <a:off x="4916239" y="1192213"/>
            <a:ext cx="3743821" cy="34290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4" name="Shape 694"/>
        <p:cNvGrpSpPr/>
        <p:nvPr/>
      </p:nvGrpSpPr>
      <p:grpSpPr>
        <a:xfrm>
          <a:off x="0" y="0"/>
          <a:ext cx="0" cy="0"/>
          <a:chOff x="0" y="0"/>
          <a:chExt cx="0" cy="0"/>
        </a:xfrm>
      </p:grpSpPr>
      <p:sp>
        <p:nvSpPr>
          <p:cNvPr id="695" name="Google Shape;695;p85"/>
          <p:cNvSpPr txBox="1"/>
          <p:nvPr>
            <p:ph type="title"/>
          </p:nvPr>
        </p:nvSpPr>
        <p:spPr>
          <a:xfrm>
            <a:off x="609600" y="171450"/>
            <a:ext cx="8153400" cy="742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46464A"/>
              </a:buClr>
              <a:buSzPts val="3600"/>
              <a:buFont typeface="Questrial"/>
              <a:buNone/>
            </a:pPr>
            <a:r>
              <a:rPr lang="en"/>
              <a:t>ER Diagram Representation Summary</a:t>
            </a:r>
            <a:endParaRPr/>
          </a:p>
        </p:txBody>
      </p:sp>
      <p:sp>
        <p:nvSpPr>
          <p:cNvPr id="696" name="Google Shape;696;p85"/>
          <p:cNvSpPr txBox="1"/>
          <p:nvPr>
            <p:ph idx="1" type="body"/>
          </p:nvPr>
        </p:nvSpPr>
        <p:spPr>
          <a:xfrm>
            <a:off x="612648" y="1200150"/>
            <a:ext cx="8153400" cy="3394800"/>
          </a:xfrm>
          <a:prstGeom prst="rect">
            <a:avLst/>
          </a:prstGeom>
          <a:noFill/>
          <a:ln>
            <a:noFill/>
          </a:ln>
        </p:spPr>
        <p:txBody>
          <a:bodyPr anchorCtr="0" anchor="t" bIns="45700" lIns="91425" spcFirstLastPara="1" rIns="91425" wrap="square" tIns="45700">
            <a:noAutofit/>
          </a:bodyPr>
          <a:lstStyle/>
          <a:p>
            <a:pPr indent="-336550" lvl="0" marL="457200" rtl="0" algn="l">
              <a:spcBef>
                <a:spcPts val="700"/>
              </a:spcBef>
              <a:spcAft>
                <a:spcPts val="0"/>
              </a:spcAft>
              <a:buSzPts val="1700"/>
              <a:buChar char="◻"/>
            </a:pPr>
            <a:r>
              <a:rPr b="1" lang="en" sz="1700"/>
              <a:t>Entities </a:t>
            </a:r>
            <a:r>
              <a:rPr lang="en" sz="1700"/>
              <a:t>are represented using rectangles. </a:t>
            </a:r>
            <a:endParaRPr sz="1700"/>
          </a:p>
          <a:p>
            <a:pPr indent="-336550" lvl="0" marL="457200" rtl="0" algn="l">
              <a:spcBef>
                <a:spcPts val="700"/>
              </a:spcBef>
              <a:spcAft>
                <a:spcPts val="0"/>
              </a:spcAft>
              <a:buSzPts val="1700"/>
              <a:buChar char="◻"/>
            </a:pPr>
            <a:r>
              <a:rPr b="1" lang="en" sz="1700"/>
              <a:t>Attributes </a:t>
            </a:r>
            <a:r>
              <a:rPr lang="en" sz="1700"/>
              <a:t>are the properties of entities. Attributes are represented using ellipses. </a:t>
            </a:r>
            <a:endParaRPr sz="1700"/>
          </a:p>
          <a:p>
            <a:pPr indent="-336550" lvl="0" marL="457200" rtl="0" algn="l">
              <a:spcBef>
                <a:spcPts val="700"/>
              </a:spcBef>
              <a:spcAft>
                <a:spcPts val="0"/>
              </a:spcAft>
              <a:buSzPts val="1700"/>
              <a:buChar char="◻"/>
            </a:pPr>
            <a:r>
              <a:rPr b="1" lang="en" sz="1700"/>
              <a:t>Relationships </a:t>
            </a:r>
            <a:r>
              <a:rPr lang="en" sz="1700"/>
              <a:t>are represented by diamond-shaped boxes. </a:t>
            </a:r>
            <a:endParaRPr sz="1700"/>
          </a:p>
          <a:p>
            <a:pPr indent="-336550" lvl="0" marL="457200" rtl="0" algn="l">
              <a:spcBef>
                <a:spcPts val="700"/>
              </a:spcBef>
              <a:spcAft>
                <a:spcPts val="0"/>
              </a:spcAft>
              <a:buSzPts val="1700"/>
              <a:buChar char="◻"/>
            </a:pPr>
            <a:r>
              <a:rPr lang="en" sz="1700"/>
              <a:t>The process of generalizing entities, where the generalized entities contain the properties of all the generalized entities, is called </a:t>
            </a:r>
            <a:r>
              <a:rPr b="1" lang="en" sz="1700"/>
              <a:t>generalization</a:t>
            </a:r>
            <a:r>
              <a:rPr lang="en" sz="1700"/>
              <a:t>.</a:t>
            </a:r>
            <a:endParaRPr sz="1700"/>
          </a:p>
          <a:p>
            <a:pPr indent="-336550" lvl="0" marL="457200" rtl="0" algn="l">
              <a:spcBef>
                <a:spcPts val="700"/>
              </a:spcBef>
              <a:spcAft>
                <a:spcPts val="0"/>
              </a:spcAft>
              <a:buSzPts val="1700"/>
              <a:buChar char="◻"/>
            </a:pPr>
            <a:r>
              <a:rPr lang="en" sz="1700"/>
              <a:t>In </a:t>
            </a:r>
            <a:r>
              <a:rPr b="1" lang="en" sz="1700"/>
              <a:t>specialization</a:t>
            </a:r>
            <a:r>
              <a:rPr lang="en" sz="1700"/>
              <a:t>, a group of entities is divided into subgroups based on their characteristics.</a:t>
            </a:r>
            <a:endParaRPr sz="1700"/>
          </a:p>
          <a:p>
            <a:pPr indent="-336550" lvl="0" marL="457200" rtl="0" algn="l">
              <a:spcBef>
                <a:spcPts val="700"/>
              </a:spcBef>
              <a:spcAft>
                <a:spcPts val="0"/>
              </a:spcAft>
              <a:buSzPts val="1700"/>
              <a:buChar char="◻"/>
            </a:pPr>
            <a:r>
              <a:rPr b="1" lang="en" sz="1700"/>
              <a:t>Inheritance </a:t>
            </a:r>
            <a:r>
              <a:rPr lang="en" sz="1700"/>
              <a:t>allows lower-level entities to inherit the attributes of higher-level entities</a:t>
            </a:r>
            <a:r>
              <a:rPr lang="en" sz="1700"/>
              <a:t>.</a:t>
            </a:r>
            <a:endParaRPr sz="1700"/>
          </a:p>
        </p:txBody>
      </p:sp>
      <p:sp>
        <p:nvSpPr>
          <p:cNvPr id="697" name="Google Shape;697;p85"/>
          <p:cNvSpPr txBox="1"/>
          <p:nvPr>
            <p:ph idx="12" type="sldNum"/>
          </p:nvPr>
        </p:nvSpPr>
        <p:spPr>
          <a:xfrm>
            <a:off x="0" y="954167"/>
            <a:ext cx="533400" cy="183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b="1" lang="en" sz="1400">
                <a:solidFill>
                  <a:srgbClr val="FFFFFF"/>
                </a:solidFill>
                <a:latin typeface="Questrial"/>
                <a:ea typeface="Questrial"/>
                <a:cs typeface="Questrial"/>
                <a:sym typeface="Questrial"/>
              </a:rPr>
              <a:t>‹#›</a:t>
            </a:fld>
            <a:endParaRPr b="1" sz="1400">
              <a:solidFill>
                <a:srgbClr val="FFFFFF"/>
              </a:solidFill>
              <a:latin typeface="Questrial"/>
              <a:ea typeface="Questrial"/>
              <a:cs typeface="Questrial"/>
              <a:sym typeface="Quest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